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83" r:id="rId3"/>
    <p:sldId id="265" r:id="rId4"/>
    <p:sldId id="277" r:id="rId5"/>
    <p:sldId id="278" r:id="rId6"/>
    <p:sldId id="279" r:id="rId7"/>
    <p:sldId id="280" r:id="rId8"/>
    <p:sldId id="281" r:id="rId9"/>
  </p:sldIdLst>
  <p:sldSz cx="9144000" cy="6858000" type="screen4x3"/>
  <p:notesSz cx="6858000" cy="9144000"/>
  <p:defaultTextStyle>
    <a:defPPr>
      <a:defRPr lang="he-IL"/>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r" defTabSz="914400" rtl="1" eaLnBrk="1" latinLnBrk="0" hangingPunct="1">
      <a:defRPr kern="1200">
        <a:solidFill>
          <a:schemeClr val="tx1"/>
        </a:solidFill>
        <a:latin typeface="Arial" charset="0"/>
        <a:ea typeface="+mn-ea"/>
        <a:cs typeface="Arial" charset="0"/>
      </a:defRPr>
    </a:lvl6pPr>
    <a:lvl7pPr marL="2743200" algn="r" defTabSz="914400" rtl="1" eaLnBrk="1" latinLnBrk="0" hangingPunct="1">
      <a:defRPr kern="1200">
        <a:solidFill>
          <a:schemeClr val="tx1"/>
        </a:solidFill>
        <a:latin typeface="Arial" charset="0"/>
        <a:ea typeface="+mn-ea"/>
        <a:cs typeface="Arial" charset="0"/>
      </a:defRPr>
    </a:lvl7pPr>
    <a:lvl8pPr marL="3200400" algn="r" defTabSz="914400" rtl="1" eaLnBrk="1" latinLnBrk="0" hangingPunct="1">
      <a:defRPr kern="1200">
        <a:solidFill>
          <a:schemeClr val="tx1"/>
        </a:solidFill>
        <a:latin typeface="Arial" charset="0"/>
        <a:ea typeface="+mn-ea"/>
        <a:cs typeface="Arial" charset="0"/>
      </a:defRPr>
    </a:lvl8pPr>
    <a:lvl9pPr marL="3657600" algn="r" defTabSz="914400" rtl="1"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autoAdjust="0"/>
    <p:restoredTop sz="94660" autoAdjust="0"/>
  </p:normalViewPr>
  <p:slideViewPr>
    <p:cSldViewPr>
      <p:cViewPr varScale="1">
        <p:scale>
          <a:sx n="101" d="100"/>
          <a:sy n="101" d="100"/>
        </p:scale>
        <p:origin x="-26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dirty="0" smtClean="0"/>
              <a:t>לחץ כדי לערוך סגנון כותרת של תבנית בסיס</a:t>
            </a:r>
            <a:endParaRPr lang="he-IL" dirty="0"/>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52CEEE75-B1FF-483D-8D14-37D6A87A5190}" type="datetimeFigureOut">
              <a:rPr lang="he-IL"/>
              <a:pPr>
                <a:defRPr/>
              </a:pPr>
              <a:t>כ"ב/אייר/תשע"ב</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0F41C5B4-7665-451C-A923-A94F48E8B543}" type="slidenum">
              <a:rPr lang="he-IL"/>
              <a:pPr>
                <a:defRPr/>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34EBCC65-1C5E-4632-B284-C90F5C10A20E}" type="datetimeFigureOut">
              <a:rPr lang="he-IL"/>
              <a:pPr>
                <a:defRPr/>
              </a:pPr>
              <a:t>כ"ב/אייר/תשע"ב</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0525E4A7-3984-4911-931E-9899A7871A87}" type="slidenum">
              <a:rPr lang="he-IL"/>
              <a:pPr>
                <a:defRPr/>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smtClean="0"/>
              <a:t>לחץ כדי לערוך סגנון כותרת של תבנית בסיס</a:t>
            </a:r>
            <a:endParaRPr lang="he-IL"/>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4F915526-D0C4-44D6-B78D-54C8586DC57D}" type="datetimeFigureOut">
              <a:rPr lang="he-IL"/>
              <a:pPr>
                <a:defRPr/>
              </a:pPr>
              <a:t>כ"ב/אייר/תשע"ב</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F786B6CA-435A-4385-ACEB-3C55E2DBC282}" type="slidenum">
              <a:rPr lang="he-IL"/>
              <a:pPr>
                <a:defRPr/>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של תאריך 3"/>
          <p:cNvSpPr>
            <a:spLocks noGrp="1"/>
          </p:cNvSpPr>
          <p:nvPr>
            <p:ph type="dt" sz="half" idx="10"/>
          </p:nvPr>
        </p:nvSpPr>
        <p:spPr/>
        <p:txBody>
          <a:bodyPr/>
          <a:lstStyle>
            <a:lvl1pPr>
              <a:defRPr/>
            </a:lvl1pPr>
          </a:lstStyle>
          <a:p>
            <a:pPr>
              <a:defRPr/>
            </a:pPr>
            <a:fld id="{E87F5829-AC8A-41B7-8C41-8911BC5EDB2C}" type="datetimeFigureOut">
              <a:rPr lang="he-IL"/>
              <a:pPr>
                <a:defRPr/>
              </a:pPr>
              <a:t>כ"ב/אייר/תשע"ב</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882360F8-126D-4469-892A-49F62FFABADD}" type="slidenum">
              <a:rPr lang="he-IL"/>
              <a:pPr>
                <a:defRPr/>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lvl1pPr>
              <a:defRPr/>
            </a:lvl1pPr>
          </a:lstStyle>
          <a:p>
            <a:pPr>
              <a:defRPr/>
            </a:pPr>
            <a:fld id="{F2CA1166-15C3-4A22-BAE9-48BBDCA7DE54}" type="datetimeFigureOut">
              <a:rPr lang="he-IL"/>
              <a:pPr>
                <a:defRPr/>
              </a:pPr>
              <a:t>כ"ב/אייר/תשע"ב</a:t>
            </a:fld>
            <a:endParaRPr lang="he-IL"/>
          </a:p>
        </p:txBody>
      </p:sp>
      <p:sp>
        <p:nvSpPr>
          <p:cNvPr id="5"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6" name="מציין מיקום של מספר שקופית 5"/>
          <p:cNvSpPr>
            <a:spLocks noGrp="1"/>
          </p:cNvSpPr>
          <p:nvPr>
            <p:ph type="sldNum" sz="quarter" idx="12"/>
          </p:nvPr>
        </p:nvSpPr>
        <p:spPr/>
        <p:txBody>
          <a:bodyPr/>
          <a:lstStyle>
            <a:lvl1pPr>
              <a:defRPr/>
            </a:lvl1pPr>
          </a:lstStyle>
          <a:p>
            <a:pPr>
              <a:defRPr/>
            </a:pPr>
            <a:fld id="{AF6DEE69-FB3A-4A6F-9157-F2AFB0C0ED2D}" type="slidenum">
              <a:rPr lang="he-IL"/>
              <a:pPr>
                <a:defRPr/>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של תאריך 3"/>
          <p:cNvSpPr>
            <a:spLocks noGrp="1"/>
          </p:cNvSpPr>
          <p:nvPr>
            <p:ph type="dt" sz="half" idx="10"/>
          </p:nvPr>
        </p:nvSpPr>
        <p:spPr/>
        <p:txBody>
          <a:bodyPr/>
          <a:lstStyle>
            <a:lvl1pPr>
              <a:defRPr/>
            </a:lvl1pPr>
          </a:lstStyle>
          <a:p>
            <a:pPr>
              <a:defRPr/>
            </a:pPr>
            <a:fld id="{86768E92-9498-4B21-8301-E5A91AB6DE61}" type="datetimeFigureOut">
              <a:rPr lang="he-IL"/>
              <a:pPr>
                <a:defRPr/>
              </a:pPr>
              <a:t>כ"ב/אייר/תשע"ב</a:t>
            </a:fld>
            <a:endParaRPr lang="he-IL"/>
          </a:p>
        </p:txBody>
      </p:sp>
      <p:sp>
        <p:nvSpPr>
          <p:cNvPr id="6"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7" name="מציין מיקום של מספר שקופית 5"/>
          <p:cNvSpPr>
            <a:spLocks noGrp="1"/>
          </p:cNvSpPr>
          <p:nvPr>
            <p:ph type="sldNum" sz="quarter" idx="12"/>
          </p:nvPr>
        </p:nvSpPr>
        <p:spPr/>
        <p:txBody>
          <a:bodyPr/>
          <a:lstStyle>
            <a:lvl1pPr>
              <a:defRPr/>
            </a:lvl1pPr>
          </a:lstStyle>
          <a:p>
            <a:pPr>
              <a:defRPr/>
            </a:pPr>
            <a:fld id="{F0D4725D-D48A-45F3-BF52-813FF06AF14F}" type="slidenum">
              <a:rPr lang="he-IL"/>
              <a:pPr>
                <a:defRPr/>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smtClean="0"/>
              <a:t>לחץ כדי לערוך סגנון כותרת של תבנית בסיס</a:t>
            </a:r>
            <a:endParaRPr lang="he-IL"/>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7" name="מציין מיקום של תאריך 3"/>
          <p:cNvSpPr>
            <a:spLocks noGrp="1"/>
          </p:cNvSpPr>
          <p:nvPr>
            <p:ph type="dt" sz="half" idx="10"/>
          </p:nvPr>
        </p:nvSpPr>
        <p:spPr/>
        <p:txBody>
          <a:bodyPr/>
          <a:lstStyle>
            <a:lvl1pPr>
              <a:defRPr/>
            </a:lvl1pPr>
          </a:lstStyle>
          <a:p>
            <a:pPr>
              <a:defRPr/>
            </a:pPr>
            <a:fld id="{B89138F4-755D-4D3E-AE69-21A3E936E604}" type="datetimeFigureOut">
              <a:rPr lang="he-IL"/>
              <a:pPr>
                <a:defRPr/>
              </a:pPr>
              <a:t>כ"ב/אייר/תשע"ב</a:t>
            </a:fld>
            <a:endParaRPr lang="he-IL"/>
          </a:p>
        </p:txBody>
      </p:sp>
      <p:sp>
        <p:nvSpPr>
          <p:cNvPr id="8"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9" name="מציין מיקום של מספר שקופית 5"/>
          <p:cNvSpPr>
            <a:spLocks noGrp="1"/>
          </p:cNvSpPr>
          <p:nvPr>
            <p:ph type="sldNum" sz="quarter" idx="12"/>
          </p:nvPr>
        </p:nvSpPr>
        <p:spPr/>
        <p:txBody>
          <a:bodyPr/>
          <a:lstStyle>
            <a:lvl1pPr>
              <a:defRPr/>
            </a:lvl1pPr>
          </a:lstStyle>
          <a:p>
            <a:pPr>
              <a:defRPr/>
            </a:pPr>
            <a:fld id="{43B77AC7-7229-4F7E-894D-B37DAE0EA7A7}" type="slidenum">
              <a:rPr lang="he-IL"/>
              <a:pPr>
                <a:defRPr/>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he-IL"/>
          </a:p>
        </p:txBody>
      </p:sp>
      <p:sp>
        <p:nvSpPr>
          <p:cNvPr id="3" name="מציין מיקום של תאריך 3"/>
          <p:cNvSpPr>
            <a:spLocks noGrp="1"/>
          </p:cNvSpPr>
          <p:nvPr>
            <p:ph type="dt" sz="half" idx="10"/>
          </p:nvPr>
        </p:nvSpPr>
        <p:spPr/>
        <p:txBody>
          <a:bodyPr/>
          <a:lstStyle>
            <a:lvl1pPr>
              <a:defRPr/>
            </a:lvl1pPr>
          </a:lstStyle>
          <a:p>
            <a:pPr>
              <a:defRPr/>
            </a:pPr>
            <a:fld id="{A89C859E-3339-4DE7-8F21-B52990060F24}" type="datetimeFigureOut">
              <a:rPr lang="he-IL"/>
              <a:pPr>
                <a:defRPr/>
              </a:pPr>
              <a:t>כ"ב/אייר/תשע"ב</a:t>
            </a:fld>
            <a:endParaRPr lang="he-IL"/>
          </a:p>
        </p:txBody>
      </p:sp>
      <p:sp>
        <p:nvSpPr>
          <p:cNvPr id="4"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5" name="מציין מיקום של מספר שקופית 5"/>
          <p:cNvSpPr>
            <a:spLocks noGrp="1"/>
          </p:cNvSpPr>
          <p:nvPr>
            <p:ph type="sldNum" sz="quarter" idx="12"/>
          </p:nvPr>
        </p:nvSpPr>
        <p:spPr/>
        <p:txBody>
          <a:bodyPr/>
          <a:lstStyle>
            <a:lvl1pPr>
              <a:defRPr/>
            </a:lvl1pPr>
          </a:lstStyle>
          <a:p>
            <a:pPr>
              <a:defRPr/>
            </a:pPr>
            <a:fld id="{3C244F54-057D-46DC-8F67-AEB8DF5733E1}" type="slidenum">
              <a:rPr lang="he-IL"/>
              <a:pPr>
                <a:defRPr/>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3"/>
          <p:cNvSpPr>
            <a:spLocks noGrp="1"/>
          </p:cNvSpPr>
          <p:nvPr>
            <p:ph type="dt" sz="half" idx="10"/>
          </p:nvPr>
        </p:nvSpPr>
        <p:spPr/>
        <p:txBody>
          <a:bodyPr/>
          <a:lstStyle>
            <a:lvl1pPr>
              <a:defRPr/>
            </a:lvl1pPr>
          </a:lstStyle>
          <a:p>
            <a:pPr>
              <a:defRPr/>
            </a:pPr>
            <a:fld id="{6BE5B919-71F8-4D65-B7B1-2099BAAFE3DD}" type="datetimeFigureOut">
              <a:rPr lang="he-IL"/>
              <a:pPr>
                <a:defRPr/>
              </a:pPr>
              <a:t>כ"ב/אייר/תשע"ב</a:t>
            </a:fld>
            <a:endParaRPr lang="he-IL"/>
          </a:p>
        </p:txBody>
      </p:sp>
      <p:sp>
        <p:nvSpPr>
          <p:cNvPr id="3"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4" name="מציין מיקום של מספר שקופית 5"/>
          <p:cNvSpPr>
            <a:spLocks noGrp="1"/>
          </p:cNvSpPr>
          <p:nvPr>
            <p:ph type="sldNum" sz="quarter" idx="12"/>
          </p:nvPr>
        </p:nvSpPr>
        <p:spPr/>
        <p:txBody>
          <a:bodyPr/>
          <a:lstStyle>
            <a:lvl1pPr>
              <a:defRPr/>
            </a:lvl1pPr>
          </a:lstStyle>
          <a:p>
            <a:pPr>
              <a:defRPr/>
            </a:pPr>
            <a:fld id="{6D6D69A1-5D7B-4972-A080-112421862999}" type="slidenum">
              <a:rPr lang="he-IL"/>
              <a:pPr>
                <a:defRPr/>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3"/>
          <p:cNvSpPr>
            <a:spLocks noGrp="1"/>
          </p:cNvSpPr>
          <p:nvPr>
            <p:ph type="dt" sz="half" idx="10"/>
          </p:nvPr>
        </p:nvSpPr>
        <p:spPr/>
        <p:txBody>
          <a:bodyPr/>
          <a:lstStyle>
            <a:lvl1pPr>
              <a:defRPr/>
            </a:lvl1pPr>
          </a:lstStyle>
          <a:p>
            <a:pPr>
              <a:defRPr/>
            </a:pPr>
            <a:fld id="{CEABB389-1BEA-4A02-9102-AF990C3DBD6E}" type="datetimeFigureOut">
              <a:rPr lang="he-IL"/>
              <a:pPr>
                <a:defRPr/>
              </a:pPr>
              <a:t>כ"ב/אייר/תשע"ב</a:t>
            </a:fld>
            <a:endParaRPr lang="he-IL"/>
          </a:p>
        </p:txBody>
      </p:sp>
      <p:sp>
        <p:nvSpPr>
          <p:cNvPr id="6"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7" name="מציין מיקום של מספר שקופית 5"/>
          <p:cNvSpPr>
            <a:spLocks noGrp="1"/>
          </p:cNvSpPr>
          <p:nvPr>
            <p:ph type="sldNum" sz="quarter" idx="12"/>
          </p:nvPr>
        </p:nvSpPr>
        <p:spPr/>
        <p:txBody>
          <a:bodyPr/>
          <a:lstStyle>
            <a:lvl1pPr>
              <a:defRPr/>
            </a:lvl1pPr>
          </a:lstStyle>
          <a:p>
            <a:pPr>
              <a:defRPr/>
            </a:pPr>
            <a:fld id="{2D648AE8-5B82-4EC4-A143-42C10D8ED3E2}" type="slidenum">
              <a:rPr lang="he-IL"/>
              <a:pPr>
                <a:defRPr/>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smtClean="0"/>
              <a:t>לחץ כדי לערוך סגנון כותרת של תבנית בסיס</a:t>
            </a:r>
            <a:endParaRPr lang="he-IL"/>
          </a:p>
        </p:txBody>
      </p:sp>
      <p:sp>
        <p:nvSpPr>
          <p:cNvPr id="3" name="מציין מיקום של תמונה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מציין מיקום של תאריך 3"/>
          <p:cNvSpPr>
            <a:spLocks noGrp="1"/>
          </p:cNvSpPr>
          <p:nvPr>
            <p:ph type="dt" sz="half" idx="10"/>
          </p:nvPr>
        </p:nvSpPr>
        <p:spPr/>
        <p:txBody>
          <a:bodyPr/>
          <a:lstStyle>
            <a:lvl1pPr>
              <a:defRPr/>
            </a:lvl1pPr>
          </a:lstStyle>
          <a:p>
            <a:pPr>
              <a:defRPr/>
            </a:pPr>
            <a:fld id="{C932B30A-05EB-4E08-B3B3-684B029DD012}" type="datetimeFigureOut">
              <a:rPr lang="he-IL"/>
              <a:pPr>
                <a:defRPr/>
              </a:pPr>
              <a:t>כ"ב/אייר/תשע"ב</a:t>
            </a:fld>
            <a:endParaRPr lang="he-IL"/>
          </a:p>
        </p:txBody>
      </p:sp>
      <p:sp>
        <p:nvSpPr>
          <p:cNvPr id="6" name="מציין מיקום של כותרת תחתונה 4"/>
          <p:cNvSpPr>
            <a:spLocks noGrp="1"/>
          </p:cNvSpPr>
          <p:nvPr>
            <p:ph type="ftr" sz="quarter" idx="11"/>
          </p:nvPr>
        </p:nvSpPr>
        <p:spPr/>
        <p:txBody>
          <a:bodyPr/>
          <a:lstStyle>
            <a:lvl1pPr>
              <a:defRPr/>
            </a:lvl1pPr>
          </a:lstStyle>
          <a:p>
            <a:pPr>
              <a:defRPr/>
            </a:pPr>
            <a:endParaRPr lang="he-IL"/>
          </a:p>
        </p:txBody>
      </p:sp>
      <p:sp>
        <p:nvSpPr>
          <p:cNvPr id="7" name="מציין מיקום של מספר שקופית 5"/>
          <p:cNvSpPr>
            <a:spLocks noGrp="1"/>
          </p:cNvSpPr>
          <p:nvPr>
            <p:ph type="sldNum" sz="quarter" idx="12"/>
          </p:nvPr>
        </p:nvSpPr>
        <p:spPr/>
        <p:txBody>
          <a:bodyPr/>
          <a:lstStyle>
            <a:lvl1pPr>
              <a:defRPr/>
            </a:lvl1pPr>
          </a:lstStyle>
          <a:p>
            <a:pPr>
              <a:defRPr/>
            </a:pPr>
            <a:fld id="{91C43C6D-18C9-4B35-AD21-6C1FBA56305A}" type="slidenum">
              <a:rPr lang="he-IL"/>
              <a:pPr>
                <a:defRPr/>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מציין מיקום של כותרת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e-IL" smtClean="0"/>
              <a:t>לחץ כדי לערוך סגנון כותרת של תבנית בסיס</a:t>
            </a:r>
          </a:p>
        </p:txBody>
      </p:sp>
      <p:sp>
        <p:nvSpPr>
          <p:cNvPr id="1027" name="מציין מיקום טקסט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0C884895-85FF-4A5A-B3CF-FB914AAE213F}" type="datetimeFigureOut">
              <a:rPr lang="he-IL"/>
              <a:pPr>
                <a:defRPr/>
              </a:pPr>
              <a:t>כ"ב/אייר/תשע"ב</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7BC809FB-6E21-445B-9E50-437FF06D07AB}" type="slidenum">
              <a:rPr lang="he-IL"/>
              <a:pPr>
                <a:defRPr/>
              </a:pPr>
              <a:t>‹#›</a:t>
            </a:fld>
            <a:endParaRPr lang="he-IL"/>
          </a:p>
        </p:txBody>
      </p:sp>
    </p:spTree>
  </p:cSld>
  <p:clrMap bg1="dk1" tx1="lt1" bg2="dk2" tx2="lt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1" fontAlgn="base">
        <a:spcBef>
          <a:spcPct val="0"/>
        </a:spcBef>
        <a:spcAft>
          <a:spcPct val="0"/>
        </a:spcAft>
        <a:defRPr sz="4400" kern="1200">
          <a:solidFill>
            <a:schemeClr val="tx1"/>
          </a:solidFill>
          <a:latin typeface="+mj-lt"/>
          <a:ea typeface="+mj-ea"/>
          <a:cs typeface="+mj-cs"/>
        </a:defRPr>
      </a:lvl1pPr>
      <a:lvl2pPr algn="ctr" rtl="1" fontAlgn="base">
        <a:spcBef>
          <a:spcPct val="0"/>
        </a:spcBef>
        <a:spcAft>
          <a:spcPct val="0"/>
        </a:spcAft>
        <a:defRPr sz="4400">
          <a:solidFill>
            <a:schemeClr val="tx1"/>
          </a:solidFill>
          <a:latin typeface="Calibri" pitchFamily="34" charset="0"/>
          <a:cs typeface="Times New Roman" pitchFamily="18" charset="0"/>
        </a:defRPr>
      </a:lvl2pPr>
      <a:lvl3pPr algn="ctr" rtl="1" fontAlgn="base">
        <a:spcBef>
          <a:spcPct val="0"/>
        </a:spcBef>
        <a:spcAft>
          <a:spcPct val="0"/>
        </a:spcAft>
        <a:defRPr sz="4400">
          <a:solidFill>
            <a:schemeClr val="tx1"/>
          </a:solidFill>
          <a:latin typeface="Calibri" pitchFamily="34" charset="0"/>
          <a:cs typeface="Times New Roman" pitchFamily="18" charset="0"/>
        </a:defRPr>
      </a:lvl3pPr>
      <a:lvl4pPr algn="ctr" rtl="1" fontAlgn="base">
        <a:spcBef>
          <a:spcPct val="0"/>
        </a:spcBef>
        <a:spcAft>
          <a:spcPct val="0"/>
        </a:spcAft>
        <a:defRPr sz="4400">
          <a:solidFill>
            <a:schemeClr val="tx1"/>
          </a:solidFill>
          <a:latin typeface="Calibri" pitchFamily="34" charset="0"/>
          <a:cs typeface="Times New Roman" pitchFamily="18" charset="0"/>
        </a:defRPr>
      </a:lvl4pPr>
      <a:lvl5pPr algn="ctr" rtl="1" fontAlgn="base">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כותרת 3"/>
          <p:cNvSpPr>
            <a:spLocks noGrp="1"/>
          </p:cNvSpPr>
          <p:nvPr>
            <p:ph type="title"/>
          </p:nvPr>
        </p:nvSpPr>
        <p:spPr/>
        <p:txBody>
          <a:bodyPr/>
          <a:lstStyle/>
          <a:p>
            <a:r>
              <a:rPr lang="he-IL" sz="2800" u="sng" smtClean="0">
                <a:solidFill>
                  <a:srgbClr val="FF0000"/>
                </a:solidFill>
                <a:latin typeface="Guttman Mantova-Decor" pitchFamily="2" charset="-79"/>
                <a:cs typeface="Guttman Mantova-Decor" pitchFamily="2" charset="-79"/>
              </a:rPr>
              <a:t>איתי בשן, דניאל דמביץ, אבינועם מגן – משרד עורכי דין</a:t>
            </a:r>
          </a:p>
        </p:txBody>
      </p:sp>
      <p:sp>
        <p:nvSpPr>
          <p:cNvPr id="13314" name="מציין מיקום תוכן 4"/>
          <p:cNvSpPr>
            <a:spLocks noGrp="1"/>
          </p:cNvSpPr>
          <p:nvPr>
            <p:ph idx="1"/>
          </p:nvPr>
        </p:nvSpPr>
        <p:spPr/>
        <p:txBody>
          <a:bodyPr/>
          <a:lstStyle/>
          <a:p>
            <a:pPr algn="ctr">
              <a:spcBef>
                <a:spcPct val="0"/>
              </a:spcBef>
              <a:buFont typeface="Arial" charset="0"/>
              <a:buNone/>
            </a:pPr>
            <a:r>
              <a:rPr lang="he-IL" sz="8800" b="1" smtClean="0">
                <a:solidFill>
                  <a:srgbClr val="92D050"/>
                </a:solidFill>
                <a:latin typeface="David" pitchFamily="2" charset="-79"/>
                <a:cs typeface="David" pitchFamily="2" charset="-79"/>
              </a:rPr>
              <a:t>מזכות לחובה: החוזה המיוחד בשירות המדינה</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כותרת 3"/>
          <p:cNvSpPr>
            <a:spLocks noGrp="1"/>
          </p:cNvSpPr>
          <p:nvPr>
            <p:ph type="title"/>
          </p:nvPr>
        </p:nvSpPr>
        <p:spPr/>
        <p:txBody>
          <a:bodyPr/>
          <a:lstStyle/>
          <a:p>
            <a:r>
              <a:rPr lang="he-IL" sz="2800" u="sng" smtClean="0">
                <a:solidFill>
                  <a:srgbClr val="FF0000"/>
                </a:solidFill>
                <a:latin typeface="Guttman Mantova-Decor" pitchFamily="2" charset="-79"/>
                <a:cs typeface="Guttman Mantova-Decor" pitchFamily="2" charset="-79"/>
              </a:rPr>
              <a:t>איתי בשן, דניאל דמביץ, אבינועם מגן – משרד עורכי דין</a:t>
            </a:r>
          </a:p>
        </p:txBody>
      </p:sp>
      <p:sp>
        <p:nvSpPr>
          <p:cNvPr id="5" name="מציין מיקום תוכן 4"/>
          <p:cNvSpPr>
            <a:spLocks noGrp="1"/>
          </p:cNvSpPr>
          <p:nvPr>
            <p:ph idx="1"/>
          </p:nvPr>
        </p:nvSpPr>
        <p:spPr/>
        <p:txBody>
          <a:bodyPr rtlCol="1">
            <a:noAutofit/>
          </a:bodyPr>
          <a:lstStyle/>
          <a:p>
            <a:pPr fontAlgn="auto">
              <a:spcBef>
                <a:spcPts val="0"/>
              </a:spcBef>
              <a:spcAft>
                <a:spcPts val="0"/>
              </a:spcAft>
              <a:buFont typeface="Arial" pitchFamily="34" charset="0"/>
              <a:buChar char="•"/>
              <a:defRPr/>
            </a:pPr>
            <a:r>
              <a:rPr lang="he-IL" b="1" u="sng" dirty="0" smtClean="0">
                <a:solidFill>
                  <a:srgbClr val="FFFF00"/>
                </a:solidFill>
                <a:latin typeface="David" pitchFamily="34" charset="-79"/>
                <a:cs typeface="David" pitchFamily="34" charset="-79"/>
              </a:rPr>
              <a:t>מזכות לחובה</a:t>
            </a:r>
          </a:p>
          <a:p>
            <a:pPr fontAlgn="auto">
              <a:spcBef>
                <a:spcPts val="0"/>
              </a:spcBef>
              <a:spcAft>
                <a:spcPts val="0"/>
              </a:spcAft>
              <a:buFont typeface="Arial" pitchFamily="34" charset="0"/>
              <a:buChar char="•"/>
              <a:defRPr/>
            </a:pPr>
            <a:r>
              <a:rPr lang="he-IL" b="1" u="sng" dirty="0" smtClean="0">
                <a:solidFill>
                  <a:srgbClr val="FFFF00"/>
                </a:solidFill>
                <a:latin typeface="David" pitchFamily="34" charset="-79"/>
                <a:cs typeface="David" pitchFamily="34" charset="-79"/>
              </a:rPr>
              <a:t>החוזה המיוחד</a:t>
            </a:r>
            <a:r>
              <a:rPr lang="he-IL" b="1" dirty="0" smtClean="0">
                <a:solidFill>
                  <a:srgbClr val="FFFF00"/>
                </a:solidFill>
                <a:latin typeface="David" pitchFamily="34" charset="-79"/>
                <a:cs typeface="David" pitchFamily="34" charset="-79"/>
              </a:rPr>
              <a:t>:</a:t>
            </a:r>
          </a:p>
          <a:p>
            <a:pPr lvl="6">
              <a:spcBef>
                <a:spcPts val="0"/>
              </a:spcBef>
              <a:defRPr/>
            </a:pPr>
            <a:r>
              <a:rPr lang="he-IL" sz="3200" b="1" dirty="0" smtClean="0">
                <a:solidFill>
                  <a:srgbClr val="FFFF00"/>
                </a:solidFill>
                <a:latin typeface="David" pitchFamily="34" charset="-79"/>
                <a:cs typeface="David" pitchFamily="34" charset="-79"/>
              </a:rPr>
              <a:t>חוזה אחיד</a:t>
            </a:r>
          </a:p>
          <a:p>
            <a:pPr lvl="6">
              <a:spcBef>
                <a:spcPts val="0"/>
              </a:spcBef>
              <a:defRPr/>
            </a:pPr>
            <a:r>
              <a:rPr lang="he-IL" sz="3200" b="1" dirty="0" smtClean="0">
                <a:solidFill>
                  <a:srgbClr val="FFFF00"/>
                </a:solidFill>
                <a:latin typeface="David" pitchFamily="34" charset="-79"/>
                <a:cs typeface="David" pitchFamily="34" charset="-79"/>
              </a:rPr>
              <a:t>חוזה רשות</a:t>
            </a:r>
          </a:p>
          <a:p>
            <a:pPr fontAlgn="auto">
              <a:spcBef>
                <a:spcPts val="0"/>
              </a:spcBef>
              <a:spcAft>
                <a:spcPts val="0"/>
              </a:spcAft>
              <a:buFont typeface="Arial" pitchFamily="34" charset="0"/>
              <a:buChar char="•"/>
              <a:defRPr/>
            </a:pPr>
            <a:r>
              <a:rPr lang="he-IL" b="1" u="sng" dirty="0" smtClean="0">
                <a:solidFill>
                  <a:srgbClr val="FFFF00"/>
                </a:solidFill>
                <a:latin typeface="David" pitchFamily="34" charset="-79"/>
                <a:cs typeface="David" pitchFamily="34" charset="-79"/>
              </a:rPr>
              <a:t>המדינה כמעביד</a:t>
            </a:r>
          </a:p>
          <a:p>
            <a:pPr fontAlgn="auto">
              <a:spcBef>
                <a:spcPts val="0"/>
              </a:spcBef>
              <a:spcAft>
                <a:spcPts val="0"/>
              </a:spcAft>
              <a:buFont typeface="Arial" pitchFamily="34" charset="0"/>
              <a:buChar char="•"/>
              <a:defRPr/>
            </a:pPr>
            <a:r>
              <a:rPr lang="he-IL" b="1" u="sng" dirty="0" smtClean="0">
                <a:solidFill>
                  <a:srgbClr val="FFFF00"/>
                </a:solidFill>
                <a:latin typeface="David" pitchFamily="34" charset="-79"/>
                <a:cs typeface="David" pitchFamily="34" charset="-79"/>
              </a:rPr>
              <a:t>ארגז כלים</a:t>
            </a:r>
            <a:r>
              <a:rPr lang="he-IL" b="1" dirty="0" smtClean="0">
                <a:solidFill>
                  <a:srgbClr val="FFFF00"/>
                </a:solidFill>
                <a:latin typeface="David" pitchFamily="34" charset="-79"/>
                <a:cs typeface="David" pitchFamily="34" charset="-79"/>
              </a:rPr>
              <a:t>:</a:t>
            </a:r>
          </a:p>
          <a:p>
            <a:pPr lvl="6">
              <a:spcBef>
                <a:spcPts val="0"/>
              </a:spcBef>
              <a:defRPr/>
            </a:pPr>
            <a:r>
              <a:rPr lang="he-IL" sz="3200" b="1" dirty="0" smtClean="0">
                <a:solidFill>
                  <a:srgbClr val="FFFF00"/>
                </a:solidFill>
                <a:latin typeface="David" pitchFamily="34" charset="-79"/>
                <a:cs typeface="David" pitchFamily="34" charset="-79"/>
              </a:rPr>
              <a:t>תביעה ייצוגית</a:t>
            </a:r>
          </a:p>
          <a:p>
            <a:pPr lvl="6">
              <a:spcBef>
                <a:spcPts val="0"/>
              </a:spcBef>
              <a:defRPr/>
            </a:pPr>
            <a:r>
              <a:rPr lang="he-IL" sz="3200" b="1" dirty="0" smtClean="0">
                <a:solidFill>
                  <a:srgbClr val="FFFF00"/>
                </a:solidFill>
                <a:latin typeface="David" pitchFamily="34" charset="-79"/>
                <a:cs typeface="David" pitchFamily="34" charset="-79"/>
              </a:rPr>
              <a:t>ארגון עובדים</a:t>
            </a:r>
            <a:endParaRPr lang="he-IL" sz="3200" b="1" dirty="0">
              <a:solidFill>
                <a:srgbClr val="FFFF00"/>
              </a:solidFill>
              <a:latin typeface="David" pitchFamily="34" charset="-79"/>
              <a:cs typeface="David" pitchFamily="34" charset="-79"/>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כותרת 3"/>
          <p:cNvSpPr>
            <a:spLocks noGrp="1"/>
          </p:cNvSpPr>
          <p:nvPr>
            <p:ph type="title"/>
          </p:nvPr>
        </p:nvSpPr>
        <p:spPr/>
        <p:txBody>
          <a:bodyPr/>
          <a:lstStyle/>
          <a:p>
            <a:r>
              <a:rPr lang="he-IL" sz="2800" u="sng" smtClean="0">
                <a:solidFill>
                  <a:srgbClr val="FF0000"/>
                </a:solidFill>
                <a:latin typeface="Guttman Mantova-Decor" pitchFamily="2" charset="-79"/>
                <a:cs typeface="Guttman Mantova-Decor" pitchFamily="2" charset="-79"/>
              </a:rPr>
              <a:t>איתי בשן, דניאל דמביץ, אבינועם מגן – משרד עורכי דין</a:t>
            </a:r>
          </a:p>
        </p:txBody>
      </p:sp>
      <p:sp>
        <p:nvSpPr>
          <p:cNvPr id="15362" name="מציין מיקום תוכן 4"/>
          <p:cNvSpPr>
            <a:spLocks noGrp="1"/>
          </p:cNvSpPr>
          <p:nvPr>
            <p:ph idx="1"/>
          </p:nvPr>
        </p:nvSpPr>
        <p:spPr/>
        <p:txBody>
          <a:bodyPr/>
          <a:lstStyle/>
          <a:p>
            <a:pPr algn="ctr">
              <a:spcBef>
                <a:spcPct val="0"/>
              </a:spcBef>
              <a:buFont typeface="Arial" charset="0"/>
              <a:buNone/>
            </a:pPr>
            <a:r>
              <a:rPr lang="he-IL" sz="4400" b="1" u="sng" smtClean="0">
                <a:solidFill>
                  <a:srgbClr val="FFFF00"/>
                </a:solidFill>
                <a:latin typeface="David" pitchFamily="2" charset="-79"/>
                <a:cs typeface="David" pitchFamily="2" charset="-79"/>
              </a:rPr>
              <a:t>מזכות לחובה</a:t>
            </a:r>
          </a:p>
          <a:p>
            <a:pPr algn="ctr">
              <a:spcBef>
                <a:spcPct val="0"/>
              </a:spcBef>
              <a:buFont typeface="Arial" charset="0"/>
              <a:buNone/>
            </a:pPr>
            <a:endParaRPr lang="he-IL" sz="4000" b="1" u="sng" smtClean="0">
              <a:solidFill>
                <a:srgbClr val="FFFF00"/>
              </a:solidFill>
              <a:latin typeface="David" pitchFamily="2" charset="-79"/>
              <a:cs typeface="David" pitchFamily="2" charset="-79"/>
            </a:endParaRPr>
          </a:p>
        </p:txBody>
      </p:sp>
      <p:sp>
        <p:nvSpPr>
          <p:cNvPr id="6" name="משולש שווה שוקיים 5"/>
          <p:cNvSpPr/>
          <p:nvPr/>
        </p:nvSpPr>
        <p:spPr>
          <a:xfrm>
            <a:off x="4859338" y="2565400"/>
            <a:ext cx="3673475" cy="309562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a:p>
            <a:pPr algn="ctr" fontAlgn="auto">
              <a:spcBef>
                <a:spcPts val="0"/>
              </a:spcBef>
              <a:spcAft>
                <a:spcPts val="0"/>
              </a:spcAft>
              <a:defRPr/>
            </a:pPr>
            <a:endParaRPr lang="he-IL" dirty="0"/>
          </a:p>
          <a:p>
            <a:pPr algn="ctr" fontAlgn="auto">
              <a:spcBef>
                <a:spcPts val="0"/>
              </a:spcBef>
              <a:spcAft>
                <a:spcPts val="0"/>
              </a:spcAft>
              <a:defRPr/>
            </a:pPr>
            <a:r>
              <a:rPr lang="he-IL" sz="2000" b="1" dirty="0">
                <a:solidFill>
                  <a:srgbClr val="FFFF00"/>
                </a:solidFill>
                <a:latin typeface="David" pitchFamily="34" charset="-79"/>
                <a:cs typeface="David" pitchFamily="34" charset="-79"/>
              </a:rPr>
              <a:t>חוזה</a:t>
            </a:r>
          </a:p>
          <a:p>
            <a:pPr algn="ctr" fontAlgn="auto">
              <a:spcBef>
                <a:spcPts val="0"/>
              </a:spcBef>
              <a:spcAft>
                <a:spcPts val="0"/>
              </a:spcAft>
              <a:defRPr/>
            </a:pPr>
            <a:r>
              <a:rPr lang="he-IL" sz="2000" b="1" dirty="0">
                <a:solidFill>
                  <a:srgbClr val="FFFF00"/>
                </a:solidFill>
                <a:latin typeface="David" pitchFamily="34" charset="-79"/>
                <a:cs typeface="David" pitchFamily="34" charset="-79"/>
              </a:rPr>
              <a:t>אישי</a:t>
            </a:r>
          </a:p>
          <a:p>
            <a:pPr algn="ctr" fontAlgn="auto">
              <a:spcBef>
                <a:spcPts val="0"/>
              </a:spcBef>
              <a:spcAft>
                <a:spcPts val="0"/>
              </a:spcAft>
              <a:defRPr/>
            </a:pPr>
            <a:r>
              <a:rPr lang="he-IL" sz="2000" b="1" dirty="0">
                <a:solidFill>
                  <a:srgbClr val="FFFF00"/>
                </a:solidFill>
                <a:latin typeface="David" pitchFamily="34" charset="-79"/>
                <a:cs typeface="David" pitchFamily="34" charset="-79"/>
              </a:rPr>
              <a:t>____________</a:t>
            </a:r>
          </a:p>
          <a:p>
            <a:pPr algn="ctr" fontAlgn="auto">
              <a:spcBef>
                <a:spcPts val="0"/>
              </a:spcBef>
              <a:spcAft>
                <a:spcPts val="0"/>
              </a:spcAft>
              <a:defRPr/>
            </a:pPr>
            <a:endParaRPr lang="he-IL" sz="2000" b="1" dirty="0">
              <a:solidFill>
                <a:srgbClr val="FFFF00"/>
              </a:solidFill>
              <a:latin typeface="David" pitchFamily="34" charset="-79"/>
              <a:cs typeface="David" pitchFamily="34" charset="-79"/>
            </a:endParaRPr>
          </a:p>
          <a:p>
            <a:pPr algn="ctr" fontAlgn="auto">
              <a:spcBef>
                <a:spcPts val="0"/>
              </a:spcBef>
              <a:spcAft>
                <a:spcPts val="0"/>
              </a:spcAft>
              <a:defRPr/>
            </a:pPr>
            <a:r>
              <a:rPr lang="he-IL" sz="2000" b="1" dirty="0">
                <a:solidFill>
                  <a:srgbClr val="FFFF00"/>
                </a:solidFill>
                <a:latin typeface="David" pitchFamily="34" charset="-79"/>
                <a:cs typeface="David" pitchFamily="34" charset="-79"/>
              </a:rPr>
              <a:t>הסכם קיבוצי</a:t>
            </a:r>
          </a:p>
          <a:p>
            <a:pPr algn="ctr" fontAlgn="auto">
              <a:spcBef>
                <a:spcPts val="0"/>
              </a:spcBef>
              <a:spcAft>
                <a:spcPts val="0"/>
              </a:spcAft>
              <a:defRPr/>
            </a:pPr>
            <a:r>
              <a:rPr lang="he-IL" sz="2000" b="1" dirty="0">
                <a:solidFill>
                  <a:srgbClr val="FFFF00"/>
                </a:solidFill>
                <a:latin typeface="David" pitchFamily="34" charset="-79"/>
                <a:cs typeface="David" pitchFamily="34" charset="-79"/>
              </a:rPr>
              <a:t>____________</a:t>
            </a:r>
          </a:p>
          <a:p>
            <a:pPr algn="ctr" fontAlgn="auto">
              <a:spcBef>
                <a:spcPts val="0"/>
              </a:spcBef>
              <a:spcAft>
                <a:spcPts val="0"/>
              </a:spcAft>
              <a:defRPr/>
            </a:pPr>
            <a:endParaRPr lang="he-IL" sz="2000" b="1" dirty="0">
              <a:solidFill>
                <a:srgbClr val="FFFF00"/>
              </a:solidFill>
              <a:latin typeface="David" pitchFamily="34" charset="-79"/>
              <a:cs typeface="David" pitchFamily="34" charset="-79"/>
            </a:endParaRPr>
          </a:p>
          <a:p>
            <a:pPr algn="ctr" fontAlgn="auto">
              <a:spcBef>
                <a:spcPts val="0"/>
              </a:spcBef>
              <a:spcAft>
                <a:spcPts val="0"/>
              </a:spcAft>
              <a:defRPr/>
            </a:pPr>
            <a:r>
              <a:rPr lang="he-IL" sz="2000" b="1" dirty="0">
                <a:solidFill>
                  <a:srgbClr val="FFFF00"/>
                </a:solidFill>
                <a:latin typeface="David" pitchFamily="34" charset="-79"/>
                <a:cs typeface="David" pitchFamily="34" charset="-79"/>
              </a:rPr>
              <a:t>חוקי העבודה</a:t>
            </a:r>
          </a:p>
          <a:p>
            <a:pPr algn="ctr" fontAlgn="auto">
              <a:spcBef>
                <a:spcPts val="0"/>
              </a:spcBef>
              <a:spcAft>
                <a:spcPts val="0"/>
              </a:spcAft>
              <a:defRPr/>
            </a:pPr>
            <a:endParaRPr lang="he-IL" dirty="0"/>
          </a:p>
          <a:p>
            <a:pPr algn="ctr" fontAlgn="auto">
              <a:spcBef>
                <a:spcPts val="0"/>
              </a:spcBef>
              <a:spcAft>
                <a:spcPts val="0"/>
              </a:spcAft>
              <a:defRPr/>
            </a:pPr>
            <a:endParaRPr lang="he-IL" dirty="0"/>
          </a:p>
          <a:p>
            <a:pPr algn="ctr" fontAlgn="auto">
              <a:spcBef>
                <a:spcPts val="0"/>
              </a:spcBef>
              <a:spcAft>
                <a:spcPts val="0"/>
              </a:spcAft>
              <a:defRPr/>
            </a:pPr>
            <a:endParaRPr lang="he-IL" dirty="0"/>
          </a:p>
          <a:p>
            <a:pPr algn="ctr" fontAlgn="auto">
              <a:spcBef>
                <a:spcPts val="0"/>
              </a:spcBef>
              <a:spcAft>
                <a:spcPts val="0"/>
              </a:spcAft>
              <a:defRPr/>
            </a:pPr>
            <a:endParaRPr lang="he-IL" dirty="0"/>
          </a:p>
          <a:p>
            <a:pPr algn="ctr" fontAlgn="auto">
              <a:spcBef>
                <a:spcPts val="0"/>
              </a:spcBef>
              <a:spcAft>
                <a:spcPts val="0"/>
              </a:spcAft>
              <a:defRPr/>
            </a:pPr>
            <a:endParaRPr lang="he-IL" dirty="0"/>
          </a:p>
          <a:p>
            <a:pPr algn="ctr" fontAlgn="auto">
              <a:spcBef>
                <a:spcPts val="0"/>
              </a:spcBef>
              <a:spcAft>
                <a:spcPts val="0"/>
              </a:spcAft>
              <a:defRPr/>
            </a:pPr>
            <a:endParaRPr lang="he-IL" dirty="0"/>
          </a:p>
          <a:p>
            <a:pPr algn="ctr" fontAlgn="auto">
              <a:spcBef>
                <a:spcPts val="0"/>
              </a:spcBef>
              <a:spcAft>
                <a:spcPts val="0"/>
              </a:spcAft>
              <a:defRPr/>
            </a:pPr>
            <a:endParaRPr lang="he-IL" dirty="0"/>
          </a:p>
        </p:txBody>
      </p:sp>
      <p:sp>
        <p:nvSpPr>
          <p:cNvPr id="7" name="משולש שווה שוקיים 6"/>
          <p:cNvSpPr/>
          <p:nvPr/>
        </p:nvSpPr>
        <p:spPr>
          <a:xfrm>
            <a:off x="539750" y="2565400"/>
            <a:ext cx="3671888" cy="309562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he-IL" sz="2000" b="1" dirty="0">
                <a:solidFill>
                  <a:srgbClr val="FFFF00"/>
                </a:solidFill>
                <a:latin typeface="David" pitchFamily="34" charset="-79"/>
                <a:cs typeface="David" pitchFamily="34" charset="-79"/>
              </a:rPr>
              <a:t>הסכם</a:t>
            </a:r>
          </a:p>
          <a:p>
            <a:pPr algn="ctr" fontAlgn="auto">
              <a:spcBef>
                <a:spcPts val="0"/>
              </a:spcBef>
              <a:spcAft>
                <a:spcPts val="0"/>
              </a:spcAft>
              <a:defRPr/>
            </a:pPr>
            <a:r>
              <a:rPr lang="he-IL" sz="2000" b="1" dirty="0">
                <a:solidFill>
                  <a:srgbClr val="FFFF00"/>
                </a:solidFill>
                <a:latin typeface="David" pitchFamily="34" charset="-79"/>
                <a:cs typeface="David" pitchFamily="34" charset="-79"/>
              </a:rPr>
              <a:t>קיבוצי</a:t>
            </a:r>
          </a:p>
          <a:p>
            <a:pPr algn="ctr" fontAlgn="auto">
              <a:spcBef>
                <a:spcPts val="0"/>
              </a:spcBef>
              <a:spcAft>
                <a:spcPts val="0"/>
              </a:spcAft>
              <a:defRPr/>
            </a:pPr>
            <a:r>
              <a:rPr lang="he-IL" sz="2000" b="1" dirty="0">
                <a:solidFill>
                  <a:srgbClr val="FFFF00"/>
                </a:solidFill>
                <a:latin typeface="David" pitchFamily="34" charset="-79"/>
                <a:cs typeface="David" pitchFamily="34" charset="-79"/>
              </a:rPr>
              <a:t>____________</a:t>
            </a:r>
          </a:p>
          <a:p>
            <a:pPr algn="ctr" fontAlgn="auto">
              <a:spcBef>
                <a:spcPts val="0"/>
              </a:spcBef>
              <a:spcAft>
                <a:spcPts val="0"/>
              </a:spcAft>
              <a:defRPr/>
            </a:pPr>
            <a:endParaRPr lang="he-IL" sz="2000" b="1" dirty="0">
              <a:solidFill>
                <a:srgbClr val="FFFF00"/>
              </a:solidFill>
              <a:latin typeface="David" pitchFamily="34" charset="-79"/>
              <a:cs typeface="David" pitchFamily="34" charset="-79"/>
            </a:endParaRPr>
          </a:p>
          <a:p>
            <a:pPr algn="ctr" fontAlgn="auto">
              <a:spcBef>
                <a:spcPts val="0"/>
              </a:spcBef>
              <a:spcAft>
                <a:spcPts val="0"/>
              </a:spcAft>
              <a:defRPr/>
            </a:pPr>
            <a:r>
              <a:rPr lang="he-IL" sz="2000" b="1" dirty="0">
                <a:solidFill>
                  <a:srgbClr val="FFFF00"/>
                </a:solidFill>
                <a:latin typeface="David" pitchFamily="34" charset="-79"/>
                <a:cs typeface="David" pitchFamily="34" charset="-79"/>
              </a:rPr>
              <a:t>חוקי העבודה</a:t>
            </a:r>
          </a:p>
          <a:p>
            <a:pPr algn="ctr" fontAlgn="auto">
              <a:spcBef>
                <a:spcPts val="0"/>
              </a:spcBef>
              <a:spcAft>
                <a:spcPts val="0"/>
              </a:spcAft>
              <a:defRPr/>
            </a:pPr>
            <a:r>
              <a:rPr lang="he-IL" sz="2000" b="1" dirty="0">
                <a:solidFill>
                  <a:srgbClr val="FFFF00"/>
                </a:solidFill>
                <a:latin typeface="David" pitchFamily="34" charset="-79"/>
                <a:cs typeface="David" pitchFamily="34" charset="-79"/>
              </a:rPr>
              <a:t>____________</a:t>
            </a:r>
          </a:p>
          <a:p>
            <a:pPr algn="ctr" fontAlgn="auto">
              <a:spcBef>
                <a:spcPts val="0"/>
              </a:spcBef>
              <a:spcAft>
                <a:spcPts val="0"/>
              </a:spcAft>
              <a:defRPr/>
            </a:pPr>
            <a:endParaRPr lang="he-IL" b="1" dirty="0">
              <a:solidFill>
                <a:srgbClr val="FFFF00"/>
              </a:solidFill>
              <a:latin typeface="David" pitchFamily="34" charset="-79"/>
              <a:cs typeface="David" pitchFamily="34" charset="-79"/>
            </a:endParaRPr>
          </a:p>
          <a:p>
            <a:pPr algn="ctr" fontAlgn="auto">
              <a:spcBef>
                <a:spcPts val="0"/>
              </a:spcBef>
              <a:spcAft>
                <a:spcPts val="0"/>
              </a:spcAft>
              <a:defRPr/>
            </a:pPr>
            <a:r>
              <a:rPr lang="he-IL" sz="2000" b="1" dirty="0">
                <a:solidFill>
                  <a:srgbClr val="FFFF00"/>
                </a:solidFill>
                <a:latin typeface="David" pitchFamily="34" charset="-79"/>
                <a:cs typeface="David" pitchFamily="34" charset="-79"/>
              </a:rPr>
              <a:t>חוזה אישי</a:t>
            </a:r>
          </a:p>
          <a:p>
            <a:pPr algn="ctr" fontAlgn="auto">
              <a:spcBef>
                <a:spcPts val="0"/>
              </a:spcBef>
              <a:spcAft>
                <a:spcPts val="0"/>
              </a:spcAft>
              <a:defRPr/>
            </a:pPr>
            <a:endParaRPr lang="he-IL" sz="3200" b="1" dirty="0">
              <a:solidFill>
                <a:srgbClr val="FFFF00"/>
              </a:solidFill>
              <a:latin typeface="David" pitchFamily="34" charset="-79"/>
              <a:cs typeface="David" pitchFamily="34" charset="-79"/>
            </a:endParaRPr>
          </a:p>
          <a:p>
            <a:pPr algn="ctr" fontAlgn="auto">
              <a:spcBef>
                <a:spcPts val="0"/>
              </a:spcBef>
              <a:spcAft>
                <a:spcPts val="0"/>
              </a:spcAft>
              <a:defRPr/>
            </a:pPr>
            <a:endParaRPr lang="he-IL" dirty="0"/>
          </a:p>
          <a:p>
            <a:pPr algn="ctr" fontAlgn="auto">
              <a:spcBef>
                <a:spcPts val="0"/>
              </a:spcBef>
              <a:spcAft>
                <a:spcPts val="0"/>
              </a:spcAft>
              <a:defRPr/>
            </a:pPr>
            <a:endParaRPr lang="he-IL" dirty="0"/>
          </a:p>
          <a:p>
            <a:pPr algn="ctr" fontAlgn="auto">
              <a:spcBef>
                <a:spcPts val="0"/>
              </a:spcBef>
              <a:spcAft>
                <a:spcPts val="0"/>
              </a:spcAft>
              <a:defRPr/>
            </a:pPr>
            <a:endParaRPr lang="he-IL" dirty="0"/>
          </a:p>
        </p:txBody>
      </p:sp>
      <p:sp>
        <p:nvSpPr>
          <p:cNvPr id="8" name="חץ ימינה מקווקו 7"/>
          <p:cNvSpPr/>
          <p:nvPr/>
        </p:nvSpPr>
        <p:spPr>
          <a:xfrm rot="10800000">
            <a:off x="4079875" y="3454400"/>
            <a:ext cx="977900" cy="484188"/>
          </a:xfrm>
          <a:prstGeom prst="strip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כותרת 3"/>
          <p:cNvSpPr>
            <a:spLocks noGrp="1"/>
          </p:cNvSpPr>
          <p:nvPr>
            <p:ph type="title"/>
          </p:nvPr>
        </p:nvSpPr>
        <p:spPr/>
        <p:txBody>
          <a:bodyPr/>
          <a:lstStyle/>
          <a:p>
            <a:r>
              <a:rPr lang="he-IL" sz="2800" u="sng" smtClean="0">
                <a:solidFill>
                  <a:srgbClr val="FF0000"/>
                </a:solidFill>
                <a:latin typeface="Guttman Mantova-Decor" pitchFamily="2" charset="-79"/>
                <a:cs typeface="Guttman Mantova-Decor" pitchFamily="2" charset="-79"/>
              </a:rPr>
              <a:t>איתי בשן, דניאל דמביץ, אבינועם מגן – משרד עורכי דין</a:t>
            </a:r>
          </a:p>
        </p:txBody>
      </p:sp>
      <p:sp>
        <p:nvSpPr>
          <p:cNvPr id="5" name="מציין מיקום תוכן 4"/>
          <p:cNvSpPr>
            <a:spLocks noGrp="1"/>
          </p:cNvSpPr>
          <p:nvPr>
            <p:ph idx="1"/>
          </p:nvPr>
        </p:nvSpPr>
        <p:spPr/>
        <p:txBody>
          <a:bodyPr rtlCol="1">
            <a:noAutofit/>
          </a:bodyPr>
          <a:lstStyle/>
          <a:p>
            <a:pPr algn="ctr" fontAlgn="auto">
              <a:spcBef>
                <a:spcPts val="0"/>
              </a:spcBef>
              <a:spcAft>
                <a:spcPts val="0"/>
              </a:spcAft>
              <a:buFont typeface="Arial" pitchFamily="34" charset="0"/>
              <a:buNone/>
              <a:defRPr/>
            </a:pPr>
            <a:r>
              <a:rPr lang="he-IL" sz="4400" b="1" u="sng" dirty="0" smtClean="0">
                <a:solidFill>
                  <a:srgbClr val="FFFF00"/>
                </a:solidFill>
                <a:latin typeface="David" pitchFamily="34" charset="-79"/>
                <a:cs typeface="David" pitchFamily="34" charset="-79"/>
              </a:rPr>
              <a:t>חוק החוזים האחידים, </a:t>
            </a:r>
            <a:r>
              <a:rPr lang="he-IL" sz="4400" b="1" u="sng" dirty="0" err="1" smtClean="0">
                <a:solidFill>
                  <a:srgbClr val="FFFF00"/>
                </a:solidFill>
                <a:latin typeface="David" pitchFamily="34" charset="-79"/>
                <a:cs typeface="David" pitchFamily="34" charset="-79"/>
              </a:rPr>
              <a:t>התשמ"ג</a:t>
            </a:r>
            <a:r>
              <a:rPr lang="he-IL" sz="4400" b="1" u="sng" dirty="0" smtClean="0">
                <a:solidFill>
                  <a:srgbClr val="FFFF00"/>
                </a:solidFill>
                <a:latin typeface="David" pitchFamily="34" charset="-79"/>
                <a:cs typeface="David" pitchFamily="34" charset="-79"/>
              </a:rPr>
              <a:t>-1982</a:t>
            </a:r>
          </a:p>
          <a:p>
            <a:pPr marL="742950" indent="-742950" algn="just" fontAlgn="auto">
              <a:spcBef>
                <a:spcPts val="0"/>
              </a:spcBef>
              <a:spcAft>
                <a:spcPts val="0"/>
              </a:spcAft>
              <a:buFont typeface="Arial" pitchFamily="34" charset="0"/>
              <a:buAutoNum type="arabicParenR"/>
              <a:defRPr/>
            </a:pPr>
            <a:r>
              <a:rPr lang="he-IL" sz="2400" b="1" dirty="0" smtClean="0">
                <a:solidFill>
                  <a:srgbClr val="FFFF00"/>
                </a:solidFill>
                <a:latin typeface="David" pitchFamily="34" charset="-79"/>
                <a:cs typeface="David" pitchFamily="34" charset="-79"/>
              </a:rPr>
              <a:t>חוק זה מטרתו להגן על לקוחות מפני תנאים מקפחים בחוזים אחידים.</a:t>
            </a:r>
          </a:p>
          <a:p>
            <a:pPr marL="742950" indent="-742950" algn="just" fontAlgn="auto">
              <a:spcBef>
                <a:spcPts val="0"/>
              </a:spcBef>
              <a:spcAft>
                <a:spcPts val="0"/>
              </a:spcAft>
              <a:buFont typeface="Arial" pitchFamily="34" charset="0"/>
              <a:buAutoNum type="arabicParenR" startAt="3"/>
              <a:defRPr/>
            </a:pPr>
            <a:r>
              <a:rPr lang="he-IL" sz="2400" b="1" dirty="0" smtClean="0">
                <a:solidFill>
                  <a:srgbClr val="FFFF00"/>
                </a:solidFill>
                <a:latin typeface="David" pitchFamily="34" charset="-79"/>
                <a:cs typeface="David" pitchFamily="34" charset="-79"/>
              </a:rPr>
              <a:t>בית המשפט ובית הדין יבטלו או ישנו, בהתאם להוראות חוק זה, תנאי בחוזה אחיד שיש בו - בשים לב למכלול תנאי החוזה ולנסיבות אחרות - משום קיפוח לקוחות או משום יתרון בלתי הוגן של הספק העלול להביא לידי קיפוח לקוחות.</a:t>
            </a:r>
          </a:p>
          <a:p>
            <a:pPr marL="742950" indent="-742950" algn="just" fontAlgn="auto">
              <a:spcBef>
                <a:spcPts val="0"/>
              </a:spcBef>
              <a:spcAft>
                <a:spcPts val="0"/>
              </a:spcAft>
              <a:buFont typeface="Arial" pitchFamily="34" charset="0"/>
              <a:buAutoNum type="arabicParenR" startAt="3"/>
              <a:defRPr/>
            </a:pPr>
            <a:r>
              <a:rPr lang="he-IL" sz="2400" b="1" dirty="0" smtClean="0">
                <a:solidFill>
                  <a:srgbClr val="FFFF00"/>
                </a:solidFill>
                <a:latin typeface="David" pitchFamily="34" charset="-79"/>
                <a:cs typeface="David" pitchFamily="34" charset="-79"/>
              </a:rPr>
              <a:t>חזקה על התנאים הבאים שהם מקפחים: (4) תנאי המקנה לספק זכות לקבוע או לשנות, על דעתו בלבד, ולאחר כריתת החוזה, מחיר או חיובים מהותיים אחרים המוטלים על הלקוח.</a:t>
            </a:r>
          </a:p>
          <a:p>
            <a:pPr marL="742950" indent="-742950" algn="just" fontAlgn="auto">
              <a:spcBef>
                <a:spcPts val="0"/>
              </a:spcBef>
              <a:spcAft>
                <a:spcPts val="0"/>
              </a:spcAft>
              <a:buFont typeface="Arial" pitchFamily="34" charset="0"/>
              <a:buAutoNum type="arabicParenR" startAt="3"/>
              <a:defRPr/>
            </a:pPr>
            <a:endParaRPr lang="he-IL" sz="2400" b="1" dirty="0" smtClean="0">
              <a:solidFill>
                <a:srgbClr val="FFFF00"/>
              </a:solidFill>
              <a:latin typeface="David" pitchFamily="34" charset="-79"/>
              <a:cs typeface="David" pitchFamily="34" charset="-79"/>
            </a:endParaRPr>
          </a:p>
          <a:p>
            <a:pPr marL="742950" indent="-742950" algn="just" fontAlgn="auto">
              <a:spcBef>
                <a:spcPts val="0"/>
              </a:spcBef>
              <a:spcAft>
                <a:spcPts val="0"/>
              </a:spcAft>
              <a:buFont typeface="Arial" pitchFamily="34" charset="0"/>
              <a:buChar char="•"/>
              <a:defRPr/>
            </a:pPr>
            <a:r>
              <a:rPr lang="he-IL" sz="2400" b="1" dirty="0" smtClean="0">
                <a:solidFill>
                  <a:srgbClr val="FFFF00"/>
                </a:solidFill>
                <a:latin typeface="David" pitchFamily="34" charset="-79"/>
                <a:cs typeface="David" pitchFamily="34" charset="-79"/>
              </a:rPr>
              <a:t>ע"ע 825/88 ארגון שחקני הכדורגל בישראל נ' ההתאחדות לכדורגל בישראל</a:t>
            </a:r>
          </a:p>
          <a:p>
            <a:pPr marL="742950" indent="-742950" algn="just" fontAlgn="auto">
              <a:spcBef>
                <a:spcPts val="0"/>
              </a:spcBef>
              <a:spcAft>
                <a:spcPts val="0"/>
              </a:spcAft>
              <a:buFont typeface="Arial" pitchFamily="34" charset="0"/>
              <a:buNone/>
              <a:defRPr/>
            </a:pPr>
            <a:endParaRPr lang="he-IL" sz="2400" b="1" dirty="0" smtClean="0">
              <a:solidFill>
                <a:srgbClr val="FFFF00"/>
              </a:solidFill>
              <a:latin typeface="David" pitchFamily="34" charset="-79"/>
              <a:cs typeface="David" pitchFamily="34" charset="-79"/>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כותרת 3"/>
          <p:cNvSpPr>
            <a:spLocks noGrp="1"/>
          </p:cNvSpPr>
          <p:nvPr>
            <p:ph type="title"/>
          </p:nvPr>
        </p:nvSpPr>
        <p:spPr/>
        <p:txBody>
          <a:bodyPr/>
          <a:lstStyle/>
          <a:p>
            <a:r>
              <a:rPr lang="he-IL" sz="2800" u="sng" smtClean="0">
                <a:solidFill>
                  <a:srgbClr val="FF0000"/>
                </a:solidFill>
                <a:latin typeface="Guttman Mantova-Decor" pitchFamily="2" charset="-79"/>
                <a:cs typeface="Guttman Mantova-Decor" pitchFamily="2" charset="-79"/>
              </a:rPr>
              <a:t>איתי בשן, דניאל דמביץ, אבינועם מגן – משרד עורכי דין</a:t>
            </a:r>
          </a:p>
        </p:txBody>
      </p:sp>
      <p:sp>
        <p:nvSpPr>
          <p:cNvPr id="5" name="מציין מיקום תוכן 4"/>
          <p:cNvSpPr>
            <a:spLocks noGrp="1"/>
          </p:cNvSpPr>
          <p:nvPr>
            <p:ph idx="1"/>
          </p:nvPr>
        </p:nvSpPr>
        <p:spPr/>
        <p:txBody>
          <a:bodyPr rtlCol="1">
            <a:noAutofit/>
          </a:bodyPr>
          <a:lstStyle/>
          <a:p>
            <a:pPr algn="ctr" fontAlgn="auto">
              <a:spcBef>
                <a:spcPts val="0"/>
              </a:spcBef>
              <a:spcAft>
                <a:spcPts val="0"/>
              </a:spcAft>
              <a:buFont typeface="Arial" pitchFamily="34" charset="0"/>
              <a:buNone/>
              <a:defRPr/>
            </a:pPr>
            <a:r>
              <a:rPr lang="he-IL" sz="4400" b="1" u="sng" dirty="0" smtClean="0">
                <a:solidFill>
                  <a:srgbClr val="FFFF00"/>
                </a:solidFill>
                <a:latin typeface="David" pitchFamily="34" charset="-79"/>
                <a:cs typeface="David" pitchFamily="34" charset="-79"/>
              </a:rPr>
              <a:t>חוזה רשות</a:t>
            </a:r>
          </a:p>
          <a:p>
            <a:pPr marL="742950" indent="-742950" algn="just" fontAlgn="auto">
              <a:spcBef>
                <a:spcPts val="0"/>
              </a:spcBef>
              <a:spcAft>
                <a:spcPts val="0"/>
              </a:spcAft>
              <a:buFont typeface="Arial" pitchFamily="34" charset="0"/>
              <a:buNone/>
              <a:defRPr/>
            </a:pPr>
            <a:endParaRPr lang="he-IL" sz="4400" b="1" u="sng" dirty="0" smtClean="0">
              <a:solidFill>
                <a:srgbClr val="FFFF00"/>
              </a:solidFill>
              <a:latin typeface="David" pitchFamily="34" charset="-79"/>
              <a:cs typeface="David" pitchFamily="34" charset="-79"/>
            </a:endParaRPr>
          </a:p>
          <a:p>
            <a:pPr marL="742950" indent="-742950" algn="ctr" fontAlgn="auto">
              <a:spcBef>
                <a:spcPts val="0"/>
              </a:spcBef>
              <a:spcAft>
                <a:spcPts val="0"/>
              </a:spcAft>
              <a:buFont typeface="Arial" pitchFamily="34" charset="0"/>
              <a:buNone/>
              <a:defRPr/>
            </a:pPr>
            <a:r>
              <a:rPr lang="he-IL" b="1" dirty="0" smtClean="0">
                <a:solidFill>
                  <a:srgbClr val="FFFF00"/>
                </a:solidFill>
                <a:latin typeface="David" pitchFamily="34" charset="-79"/>
                <a:cs typeface="David" pitchFamily="34" charset="-79"/>
              </a:rPr>
              <a:t>מערכות החוקים בחוזים שהמדינה צד להם:</a:t>
            </a:r>
          </a:p>
          <a:p>
            <a:pPr marL="742950" indent="-742950" algn="just" fontAlgn="auto">
              <a:spcBef>
                <a:spcPts val="0"/>
              </a:spcBef>
              <a:spcAft>
                <a:spcPts val="0"/>
              </a:spcAft>
              <a:buFont typeface="Arial" pitchFamily="34" charset="0"/>
              <a:buNone/>
              <a:defRPr/>
            </a:pPr>
            <a:endParaRPr lang="he-IL" b="1" u="sng" dirty="0" smtClean="0">
              <a:solidFill>
                <a:srgbClr val="FFFF00"/>
              </a:solidFill>
              <a:latin typeface="David" pitchFamily="34" charset="-79"/>
              <a:cs typeface="David" pitchFamily="34" charset="-79"/>
            </a:endParaRPr>
          </a:p>
          <a:p>
            <a:pPr marL="742950" indent="-742950" algn="just" fontAlgn="auto">
              <a:spcBef>
                <a:spcPts val="0"/>
              </a:spcBef>
              <a:spcAft>
                <a:spcPts val="0"/>
              </a:spcAft>
              <a:buFont typeface="Arial" pitchFamily="34" charset="0"/>
              <a:buChar char="•"/>
              <a:defRPr/>
            </a:pPr>
            <a:endParaRPr lang="he-IL" sz="2400" b="1" dirty="0" smtClean="0">
              <a:solidFill>
                <a:srgbClr val="FFFF00"/>
              </a:solidFill>
              <a:latin typeface="David" pitchFamily="34" charset="-79"/>
              <a:cs typeface="David" pitchFamily="34" charset="-79"/>
            </a:endParaRPr>
          </a:p>
          <a:p>
            <a:pPr marL="4286250" lvl="8" indent="-742950" algn="just">
              <a:spcBef>
                <a:spcPts val="0"/>
              </a:spcBef>
              <a:buFont typeface="Arial" pitchFamily="34" charset="0"/>
              <a:buNone/>
              <a:defRPr/>
            </a:pPr>
            <a:endParaRPr lang="he-IL" sz="2400" b="1" dirty="0" smtClean="0">
              <a:solidFill>
                <a:srgbClr val="FFFF00"/>
              </a:solidFill>
              <a:latin typeface="David" pitchFamily="34" charset="-79"/>
              <a:cs typeface="David" pitchFamily="34" charset="-79"/>
            </a:endParaRPr>
          </a:p>
        </p:txBody>
      </p:sp>
      <p:sp>
        <p:nvSpPr>
          <p:cNvPr id="9" name="אליפסה 8"/>
          <p:cNvSpPr/>
          <p:nvPr/>
        </p:nvSpPr>
        <p:spPr>
          <a:xfrm>
            <a:off x="5867400" y="3933825"/>
            <a:ext cx="2736850" cy="17716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he-IL" sz="3200" b="1" dirty="0">
                <a:solidFill>
                  <a:srgbClr val="FFFF00"/>
                </a:solidFill>
                <a:latin typeface="David" pitchFamily="34" charset="-79"/>
                <a:cs typeface="David" pitchFamily="34" charset="-79"/>
              </a:rPr>
              <a:t>דיני</a:t>
            </a:r>
          </a:p>
          <a:p>
            <a:pPr algn="ctr" fontAlgn="auto">
              <a:spcBef>
                <a:spcPts val="0"/>
              </a:spcBef>
              <a:spcAft>
                <a:spcPts val="0"/>
              </a:spcAft>
              <a:defRPr/>
            </a:pPr>
            <a:r>
              <a:rPr lang="he-IL" sz="3200" b="1" dirty="0">
                <a:solidFill>
                  <a:srgbClr val="FFFF00"/>
                </a:solidFill>
                <a:latin typeface="David" pitchFamily="34" charset="-79"/>
                <a:cs typeface="David" pitchFamily="34" charset="-79"/>
              </a:rPr>
              <a:t>חוזים</a:t>
            </a:r>
            <a:endParaRPr lang="he-IL" sz="3200" b="1" dirty="0">
              <a:solidFill>
                <a:srgbClr val="FFFF00"/>
              </a:solidFill>
              <a:latin typeface="David" pitchFamily="34" charset="-79"/>
              <a:cs typeface="David" pitchFamily="34" charset="-79"/>
            </a:endParaRPr>
          </a:p>
        </p:txBody>
      </p:sp>
      <p:sp>
        <p:nvSpPr>
          <p:cNvPr id="10" name="אליפסה 9"/>
          <p:cNvSpPr/>
          <p:nvPr/>
        </p:nvSpPr>
        <p:spPr>
          <a:xfrm>
            <a:off x="3708400" y="3933825"/>
            <a:ext cx="2735263" cy="17716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he-IL" sz="3200" b="1" dirty="0">
                <a:solidFill>
                  <a:srgbClr val="FFFF00"/>
                </a:solidFill>
                <a:latin typeface="David" pitchFamily="34" charset="-79"/>
                <a:cs typeface="David" pitchFamily="34" charset="-79"/>
              </a:rPr>
              <a:t>דיני</a:t>
            </a:r>
          </a:p>
          <a:p>
            <a:pPr algn="ctr" fontAlgn="auto">
              <a:spcBef>
                <a:spcPts val="0"/>
              </a:spcBef>
              <a:spcAft>
                <a:spcPts val="0"/>
              </a:spcAft>
              <a:defRPr/>
            </a:pPr>
            <a:r>
              <a:rPr lang="he-IL" sz="3200" b="1" dirty="0">
                <a:solidFill>
                  <a:srgbClr val="FFFF00"/>
                </a:solidFill>
                <a:latin typeface="David" pitchFamily="34" charset="-79"/>
                <a:cs typeface="David" pitchFamily="34" charset="-79"/>
              </a:rPr>
              <a:t>מינהל</a:t>
            </a:r>
          </a:p>
          <a:p>
            <a:pPr algn="ctr" fontAlgn="auto">
              <a:spcBef>
                <a:spcPts val="0"/>
              </a:spcBef>
              <a:spcAft>
                <a:spcPts val="0"/>
              </a:spcAft>
              <a:defRPr/>
            </a:pPr>
            <a:r>
              <a:rPr lang="he-IL" sz="3200" b="1" dirty="0">
                <a:solidFill>
                  <a:srgbClr val="FFFF00"/>
                </a:solidFill>
                <a:latin typeface="David" pitchFamily="34" charset="-79"/>
                <a:cs typeface="David" pitchFamily="34" charset="-79"/>
              </a:rPr>
              <a:t>ציבורי</a:t>
            </a:r>
            <a:endParaRPr lang="he-IL" sz="3200" b="1" dirty="0">
              <a:solidFill>
                <a:srgbClr val="FFFF00"/>
              </a:solidFill>
              <a:latin typeface="David" pitchFamily="34" charset="-79"/>
              <a:cs typeface="David" pitchFamily="34" charset="-79"/>
            </a:endParaRPr>
          </a:p>
        </p:txBody>
      </p:sp>
      <p:sp>
        <p:nvSpPr>
          <p:cNvPr id="11" name="אליפסה 10"/>
          <p:cNvSpPr/>
          <p:nvPr/>
        </p:nvSpPr>
        <p:spPr>
          <a:xfrm>
            <a:off x="1403350" y="3960813"/>
            <a:ext cx="2736850" cy="17716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sz="1600" b="1" dirty="0">
              <a:solidFill>
                <a:srgbClr val="FFFF00"/>
              </a:solidFill>
              <a:latin typeface="David" pitchFamily="34" charset="-79"/>
              <a:cs typeface="David" pitchFamily="34" charset="-79"/>
            </a:endParaRPr>
          </a:p>
          <a:p>
            <a:pPr algn="ctr" fontAlgn="auto">
              <a:spcBef>
                <a:spcPts val="0"/>
              </a:spcBef>
              <a:spcAft>
                <a:spcPts val="0"/>
              </a:spcAft>
              <a:defRPr/>
            </a:pPr>
            <a:r>
              <a:rPr lang="he-IL" sz="3200" b="1" dirty="0">
                <a:solidFill>
                  <a:srgbClr val="FFFF00"/>
                </a:solidFill>
                <a:latin typeface="David" pitchFamily="34" charset="-79"/>
                <a:cs typeface="David" pitchFamily="34" charset="-79"/>
              </a:rPr>
              <a:t>דיני</a:t>
            </a:r>
          </a:p>
          <a:p>
            <a:pPr algn="ctr" fontAlgn="auto">
              <a:spcBef>
                <a:spcPts val="0"/>
              </a:spcBef>
              <a:spcAft>
                <a:spcPts val="0"/>
              </a:spcAft>
              <a:defRPr/>
            </a:pPr>
            <a:r>
              <a:rPr lang="he-IL" sz="3200" b="1" dirty="0">
                <a:solidFill>
                  <a:srgbClr val="FFFF00"/>
                </a:solidFill>
                <a:latin typeface="David" pitchFamily="34" charset="-79"/>
                <a:cs typeface="David" pitchFamily="34" charset="-79"/>
              </a:rPr>
              <a:t>עבודה</a:t>
            </a:r>
          </a:p>
          <a:p>
            <a:pPr algn="ctr" fontAlgn="auto">
              <a:spcBef>
                <a:spcPts val="0"/>
              </a:spcBef>
              <a:spcAft>
                <a:spcPts val="0"/>
              </a:spcAft>
              <a:defRPr/>
            </a:pPr>
            <a:endParaRPr lang="he-I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כותרת 3"/>
          <p:cNvSpPr>
            <a:spLocks noGrp="1"/>
          </p:cNvSpPr>
          <p:nvPr>
            <p:ph type="title"/>
          </p:nvPr>
        </p:nvSpPr>
        <p:spPr/>
        <p:txBody>
          <a:bodyPr/>
          <a:lstStyle/>
          <a:p>
            <a:r>
              <a:rPr lang="he-IL" sz="2800" u="sng" smtClean="0">
                <a:solidFill>
                  <a:srgbClr val="FF0000"/>
                </a:solidFill>
                <a:latin typeface="Guttman Mantova-Decor" pitchFamily="2" charset="-79"/>
                <a:cs typeface="Guttman Mantova-Decor" pitchFamily="2" charset="-79"/>
              </a:rPr>
              <a:t>איתי בשן, דניאל דמביץ, אבינועם מגן – משרד עורכי דין</a:t>
            </a:r>
          </a:p>
        </p:txBody>
      </p:sp>
      <p:sp>
        <p:nvSpPr>
          <p:cNvPr id="5" name="מציין מיקום תוכן 4"/>
          <p:cNvSpPr>
            <a:spLocks noGrp="1"/>
          </p:cNvSpPr>
          <p:nvPr>
            <p:ph idx="1"/>
          </p:nvPr>
        </p:nvSpPr>
        <p:spPr/>
        <p:txBody>
          <a:bodyPr rtlCol="1">
            <a:noAutofit/>
          </a:bodyPr>
          <a:lstStyle/>
          <a:p>
            <a:pPr algn="ctr" fontAlgn="auto">
              <a:spcBef>
                <a:spcPts val="0"/>
              </a:spcBef>
              <a:spcAft>
                <a:spcPts val="0"/>
              </a:spcAft>
              <a:buFont typeface="Arial" pitchFamily="34" charset="0"/>
              <a:buNone/>
              <a:defRPr/>
            </a:pPr>
            <a:r>
              <a:rPr lang="he-IL" sz="4400" b="1" u="sng" dirty="0" smtClean="0">
                <a:solidFill>
                  <a:srgbClr val="FFFF00"/>
                </a:solidFill>
                <a:latin typeface="David" pitchFamily="34" charset="-79"/>
                <a:cs typeface="David" pitchFamily="34" charset="-79"/>
              </a:rPr>
              <a:t>החוזה המיוחד בשירות המעביד</a:t>
            </a:r>
          </a:p>
          <a:p>
            <a:pPr marL="742950" indent="-742950" algn="just" fontAlgn="auto">
              <a:spcBef>
                <a:spcPts val="0"/>
              </a:spcBef>
              <a:spcAft>
                <a:spcPts val="0"/>
              </a:spcAft>
              <a:buFont typeface="Arial" pitchFamily="34" charset="0"/>
              <a:buChar char="•"/>
              <a:defRPr/>
            </a:pPr>
            <a:r>
              <a:rPr lang="he-IL" b="1" dirty="0" smtClean="0">
                <a:solidFill>
                  <a:srgbClr val="FFFF00"/>
                </a:solidFill>
                <a:latin typeface="David" pitchFamily="34" charset="-79"/>
                <a:cs typeface="David" pitchFamily="34" charset="-79"/>
              </a:rPr>
              <a:t>התקשי"ר</a:t>
            </a:r>
          </a:p>
          <a:p>
            <a:pPr marL="742950" indent="-742950" algn="just" fontAlgn="auto">
              <a:spcBef>
                <a:spcPts val="0"/>
              </a:spcBef>
              <a:spcAft>
                <a:spcPts val="0"/>
              </a:spcAft>
              <a:buFont typeface="Arial" pitchFamily="34" charset="0"/>
              <a:buChar char="•"/>
              <a:defRPr/>
            </a:pPr>
            <a:r>
              <a:rPr lang="he-IL" b="1" dirty="0" smtClean="0">
                <a:solidFill>
                  <a:srgbClr val="FFFF00"/>
                </a:solidFill>
                <a:latin typeface="David" pitchFamily="34" charset="-79"/>
                <a:cs typeface="David" pitchFamily="34" charset="-79"/>
              </a:rPr>
              <a:t>הפרד ומשול</a:t>
            </a:r>
          </a:p>
          <a:p>
            <a:pPr marL="742950" indent="-742950" algn="just" fontAlgn="auto">
              <a:spcBef>
                <a:spcPts val="0"/>
              </a:spcBef>
              <a:spcAft>
                <a:spcPts val="0"/>
              </a:spcAft>
              <a:buFont typeface="Arial" pitchFamily="34" charset="0"/>
              <a:buChar char="•"/>
              <a:defRPr/>
            </a:pPr>
            <a:r>
              <a:rPr lang="he-IL" b="1" dirty="0" smtClean="0">
                <a:solidFill>
                  <a:srgbClr val="FFFF00"/>
                </a:solidFill>
                <a:latin typeface="David" pitchFamily="34" charset="-79"/>
                <a:cs typeface="David" pitchFamily="34" charset="-79"/>
              </a:rPr>
              <a:t>אורי יוגב, הממונה לשעבר על אגף התקציבים באוצר: "</a:t>
            </a:r>
            <a:r>
              <a:rPr lang="he-IL" b="1" dirty="0" smtClean="0">
                <a:solidFill>
                  <a:schemeClr val="bg1"/>
                </a:solidFill>
                <a:latin typeface="David" pitchFamily="34" charset="-79"/>
                <a:cs typeface="David" pitchFamily="34" charset="-79"/>
              </a:rPr>
              <a:t>הצלחנו לנצל את תקופת המיתון כדי לשנות את כללי המשחק ולקדם את המהפכה הדרמטית מכולן - שבירת העבודה המאורגנת בישראל</a:t>
            </a:r>
            <a:r>
              <a:rPr lang="he-IL" b="1" dirty="0" smtClean="0">
                <a:solidFill>
                  <a:srgbClr val="FFFF00"/>
                </a:solidFill>
                <a:latin typeface="David" pitchFamily="34" charset="-79"/>
                <a:cs typeface="David" pitchFamily="34" charset="-79"/>
              </a:rPr>
              <a:t>" (עיתון הארץ, 05/05/04)</a:t>
            </a:r>
          </a:p>
          <a:p>
            <a:pPr marL="742950" indent="-742950" algn="just" fontAlgn="auto">
              <a:spcBef>
                <a:spcPts val="0"/>
              </a:spcBef>
              <a:spcAft>
                <a:spcPts val="0"/>
              </a:spcAft>
              <a:buFont typeface="Arial" pitchFamily="34" charset="0"/>
              <a:buChar char="•"/>
              <a:defRPr/>
            </a:pPr>
            <a:r>
              <a:rPr lang="he-IL" b="1" dirty="0" smtClean="0">
                <a:solidFill>
                  <a:srgbClr val="FFFF00"/>
                </a:solidFill>
                <a:latin typeface="David" pitchFamily="34" charset="-79"/>
                <a:cs typeface="David" pitchFamily="34" charset="-79"/>
              </a:rPr>
              <a:t>עדכוני שכר</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כותרת 3"/>
          <p:cNvSpPr>
            <a:spLocks noGrp="1"/>
          </p:cNvSpPr>
          <p:nvPr>
            <p:ph type="title"/>
          </p:nvPr>
        </p:nvSpPr>
        <p:spPr/>
        <p:txBody>
          <a:bodyPr/>
          <a:lstStyle/>
          <a:p>
            <a:r>
              <a:rPr lang="he-IL" sz="2800" u="sng" smtClean="0">
                <a:solidFill>
                  <a:srgbClr val="FF0000"/>
                </a:solidFill>
                <a:latin typeface="Guttman Mantova-Decor" pitchFamily="2" charset="-79"/>
                <a:cs typeface="Guttman Mantova-Decor" pitchFamily="2" charset="-79"/>
              </a:rPr>
              <a:t>איתי בשן, דניאל דמביץ, אבינועם מגן – משרד עורכי דין</a:t>
            </a:r>
          </a:p>
        </p:txBody>
      </p:sp>
      <p:sp>
        <p:nvSpPr>
          <p:cNvPr id="5" name="מציין מיקום תוכן 4"/>
          <p:cNvSpPr>
            <a:spLocks noGrp="1"/>
          </p:cNvSpPr>
          <p:nvPr>
            <p:ph idx="1"/>
          </p:nvPr>
        </p:nvSpPr>
        <p:spPr/>
        <p:txBody>
          <a:bodyPr rtlCol="1">
            <a:noAutofit/>
          </a:bodyPr>
          <a:lstStyle/>
          <a:p>
            <a:pPr algn="ctr" fontAlgn="auto">
              <a:spcBef>
                <a:spcPts val="0"/>
              </a:spcBef>
              <a:spcAft>
                <a:spcPts val="0"/>
              </a:spcAft>
              <a:buFont typeface="Arial" pitchFamily="34" charset="0"/>
              <a:buNone/>
              <a:defRPr/>
            </a:pPr>
            <a:r>
              <a:rPr lang="he-IL" sz="4400" b="1" u="sng" dirty="0" smtClean="0">
                <a:solidFill>
                  <a:srgbClr val="FFFF00"/>
                </a:solidFill>
                <a:latin typeface="David" pitchFamily="34" charset="-79"/>
                <a:cs typeface="David" pitchFamily="34" charset="-79"/>
              </a:rPr>
              <a:t>חוק תובענות ייצוגיות, </a:t>
            </a:r>
            <a:r>
              <a:rPr lang="he-IL" sz="4400" b="1" u="sng" dirty="0" err="1" smtClean="0">
                <a:solidFill>
                  <a:srgbClr val="FFFF00"/>
                </a:solidFill>
                <a:latin typeface="David" pitchFamily="34" charset="-79"/>
                <a:cs typeface="David" pitchFamily="34" charset="-79"/>
              </a:rPr>
              <a:t>התשס"ו</a:t>
            </a:r>
            <a:r>
              <a:rPr lang="he-IL" sz="4400" b="1" u="sng" dirty="0" smtClean="0">
                <a:solidFill>
                  <a:srgbClr val="FFFF00"/>
                </a:solidFill>
                <a:latin typeface="David" pitchFamily="34" charset="-79"/>
                <a:cs typeface="David" pitchFamily="34" charset="-79"/>
              </a:rPr>
              <a:t>-2006</a:t>
            </a:r>
          </a:p>
          <a:p>
            <a:pPr marL="742950" indent="-742950" algn="just" fontAlgn="auto">
              <a:spcBef>
                <a:spcPts val="0"/>
              </a:spcBef>
              <a:spcAft>
                <a:spcPts val="0"/>
              </a:spcAft>
              <a:buFont typeface="Arial" pitchFamily="34" charset="0"/>
              <a:buAutoNum type="arabicParenR" startAt="2"/>
              <a:defRPr/>
            </a:pPr>
            <a:endParaRPr lang="he-IL" sz="2400" b="1" dirty="0" smtClean="0">
              <a:solidFill>
                <a:srgbClr val="FFFF00"/>
              </a:solidFill>
              <a:latin typeface="David" pitchFamily="34" charset="-79"/>
              <a:cs typeface="David" pitchFamily="34" charset="-79"/>
            </a:endParaRPr>
          </a:p>
          <a:p>
            <a:pPr marL="742950" indent="-742950" algn="just" fontAlgn="auto">
              <a:spcBef>
                <a:spcPts val="0"/>
              </a:spcBef>
              <a:spcAft>
                <a:spcPts val="0"/>
              </a:spcAft>
              <a:buFont typeface="Arial" pitchFamily="34" charset="0"/>
              <a:buAutoNum type="arabicParenR" startAt="2"/>
              <a:defRPr/>
            </a:pPr>
            <a:r>
              <a:rPr lang="he-IL" sz="2400" b="1" dirty="0" smtClean="0">
                <a:solidFill>
                  <a:srgbClr val="FFFF00"/>
                </a:solidFill>
                <a:latin typeface="David" pitchFamily="34" charset="-79"/>
                <a:cs typeface="David" pitchFamily="34" charset="-79"/>
              </a:rPr>
              <a:t>"תובענה ייצוגית" - תובענה המנוהלת בשם קבוצת בני אדם, שלא ייפו את כוחו של התובע המייצג לכך, ואשר מעוררת שאלות מהותיות של עובדה או משפט המשותפות לכלל חברי הקבוצה. </a:t>
            </a:r>
          </a:p>
          <a:p>
            <a:pPr marL="742950" indent="-742950" algn="just" fontAlgn="auto">
              <a:spcBef>
                <a:spcPts val="0"/>
              </a:spcBef>
              <a:spcAft>
                <a:spcPts val="0"/>
              </a:spcAft>
              <a:buFont typeface="Arial" pitchFamily="34" charset="0"/>
              <a:buNone/>
              <a:defRPr/>
            </a:pPr>
            <a:endParaRPr lang="he-IL" sz="2400" b="1" dirty="0" smtClean="0">
              <a:solidFill>
                <a:srgbClr val="FFFF00"/>
              </a:solidFill>
              <a:latin typeface="David" pitchFamily="34" charset="-79"/>
              <a:cs typeface="David" pitchFamily="34" charset="-79"/>
            </a:endParaRPr>
          </a:p>
          <a:p>
            <a:pPr marL="742950" indent="-742950" algn="just" fontAlgn="auto">
              <a:spcBef>
                <a:spcPts val="0"/>
              </a:spcBef>
              <a:spcAft>
                <a:spcPts val="0"/>
              </a:spcAft>
              <a:buFont typeface="Arial" pitchFamily="34" charset="0"/>
              <a:buChar char="•"/>
              <a:defRPr/>
            </a:pPr>
            <a:r>
              <a:rPr lang="he-IL" sz="2400" b="1" dirty="0" smtClean="0">
                <a:solidFill>
                  <a:srgbClr val="FFFF00"/>
                </a:solidFill>
                <a:latin typeface="David" pitchFamily="34" charset="-79"/>
                <a:cs typeface="David" pitchFamily="34" charset="-79"/>
              </a:rPr>
              <a:t>ע"ע 629/07 וירון נ' תבל אבטחה נקיון ושירותים בע"מ</a:t>
            </a:r>
          </a:p>
          <a:p>
            <a:pPr marL="742950" indent="-742950" algn="just" fontAlgn="auto">
              <a:spcBef>
                <a:spcPts val="0"/>
              </a:spcBef>
              <a:spcAft>
                <a:spcPts val="0"/>
              </a:spcAft>
              <a:buFont typeface="Arial" pitchFamily="34" charset="0"/>
              <a:buNone/>
              <a:defRPr/>
            </a:pPr>
            <a:endParaRPr lang="he-IL" sz="2400" b="1" dirty="0" smtClean="0">
              <a:solidFill>
                <a:srgbClr val="FFFF00"/>
              </a:solidFill>
              <a:latin typeface="David" pitchFamily="34" charset="-79"/>
              <a:cs typeface="David" pitchFamily="34" charset="-79"/>
            </a:endParaRPr>
          </a:p>
          <a:p>
            <a:pPr marL="742950" indent="-742950" algn="just" fontAlgn="auto">
              <a:spcBef>
                <a:spcPts val="0"/>
              </a:spcBef>
              <a:spcAft>
                <a:spcPts val="0"/>
              </a:spcAft>
              <a:buFont typeface="Arial" pitchFamily="34" charset="0"/>
              <a:buAutoNum type="arabicParenR" startAt="2"/>
              <a:defRPr/>
            </a:pPr>
            <a:endParaRPr lang="he-IL" sz="2400" b="1" dirty="0" smtClean="0">
              <a:solidFill>
                <a:srgbClr val="FFFF00"/>
              </a:solidFill>
              <a:latin typeface="David" pitchFamily="34" charset="-79"/>
              <a:cs typeface="David" pitchFamily="34" charset="-79"/>
            </a:endParaRPr>
          </a:p>
          <a:p>
            <a:pPr marL="742950" indent="-742950" algn="just" fontAlgn="auto">
              <a:spcBef>
                <a:spcPts val="0"/>
              </a:spcBef>
              <a:spcAft>
                <a:spcPts val="0"/>
              </a:spcAft>
              <a:buFont typeface="Arial" pitchFamily="34" charset="0"/>
              <a:buNone/>
              <a:defRPr/>
            </a:pPr>
            <a:endParaRPr lang="he-IL" sz="2400" b="1" dirty="0" smtClean="0">
              <a:solidFill>
                <a:srgbClr val="FFFF00"/>
              </a:solidFill>
              <a:latin typeface="David" pitchFamily="34" charset="-79"/>
              <a:cs typeface="David" pitchFamily="34" charset="-79"/>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כותרת 3"/>
          <p:cNvSpPr>
            <a:spLocks noGrp="1"/>
          </p:cNvSpPr>
          <p:nvPr>
            <p:ph type="title"/>
          </p:nvPr>
        </p:nvSpPr>
        <p:spPr/>
        <p:txBody>
          <a:bodyPr/>
          <a:lstStyle/>
          <a:p>
            <a:r>
              <a:rPr lang="he-IL" sz="2800" u="sng" smtClean="0">
                <a:solidFill>
                  <a:srgbClr val="FF0000"/>
                </a:solidFill>
                <a:latin typeface="Guttman Mantova-Decor" pitchFamily="2" charset="-79"/>
                <a:cs typeface="Guttman Mantova-Decor" pitchFamily="2" charset="-79"/>
              </a:rPr>
              <a:t>איתי בשן, דניאל דמביץ, אבינועם מגן – משרד עורכי דין</a:t>
            </a:r>
          </a:p>
        </p:txBody>
      </p:sp>
      <p:sp>
        <p:nvSpPr>
          <p:cNvPr id="5" name="מציין מיקום תוכן 4"/>
          <p:cNvSpPr>
            <a:spLocks noGrp="1"/>
          </p:cNvSpPr>
          <p:nvPr>
            <p:ph idx="1"/>
          </p:nvPr>
        </p:nvSpPr>
        <p:spPr/>
        <p:txBody>
          <a:bodyPr rtlCol="1">
            <a:noAutofit/>
          </a:bodyPr>
          <a:lstStyle/>
          <a:p>
            <a:pPr algn="ctr" fontAlgn="auto">
              <a:spcBef>
                <a:spcPts val="0"/>
              </a:spcBef>
              <a:spcAft>
                <a:spcPts val="0"/>
              </a:spcAft>
              <a:buFont typeface="Arial" pitchFamily="34" charset="0"/>
              <a:buNone/>
              <a:defRPr/>
            </a:pPr>
            <a:r>
              <a:rPr lang="he-IL" sz="3600" b="1" u="sng" dirty="0" smtClean="0">
                <a:solidFill>
                  <a:srgbClr val="FFFF00"/>
                </a:solidFill>
                <a:latin typeface="David" pitchFamily="34" charset="-79"/>
                <a:cs typeface="David" pitchFamily="34" charset="-79"/>
              </a:rPr>
              <a:t>אחדות - ארגון עובדי החוזים במגזר הציבורי</a:t>
            </a:r>
          </a:p>
          <a:p>
            <a:pPr algn="ctr" fontAlgn="auto">
              <a:spcBef>
                <a:spcPts val="0"/>
              </a:spcBef>
              <a:spcAft>
                <a:spcPts val="0"/>
              </a:spcAft>
              <a:buFont typeface="Arial" pitchFamily="34" charset="0"/>
              <a:buNone/>
              <a:defRPr/>
            </a:pPr>
            <a:endParaRPr lang="he-IL" sz="2400" b="1" u="sng" dirty="0" smtClean="0">
              <a:solidFill>
                <a:srgbClr val="FFFF00"/>
              </a:solidFill>
              <a:latin typeface="David" pitchFamily="34" charset="-79"/>
              <a:cs typeface="David" pitchFamily="34" charset="-79"/>
            </a:endParaRPr>
          </a:p>
          <a:p>
            <a:pPr marL="742950" indent="-742950" algn="just" fontAlgn="auto">
              <a:spcBef>
                <a:spcPts val="0"/>
              </a:spcBef>
              <a:spcAft>
                <a:spcPts val="0"/>
              </a:spcAft>
              <a:buFont typeface="Arial" pitchFamily="34" charset="0"/>
              <a:buChar char="•"/>
              <a:defRPr/>
            </a:pPr>
            <a:r>
              <a:rPr lang="he-IL" sz="2400" b="1" dirty="0" smtClean="0">
                <a:solidFill>
                  <a:srgbClr val="FFFF00"/>
                </a:solidFill>
                <a:latin typeface="David" pitchFamily="34" charset="-79"/>
                <a:cs typeface="David" pitchFamily="34" charset="-79"/>
              </a:rPr>
              <a:t>חופש ההתארגנות כזכות חוקתית</a:t>
            </a:r>
          </a:p>
          <a:p>
            <a:pPr marL="742950" indent="-742950" algn="just" fontAlgn="auto">
              <a:spcBef>
                <a:spcPts val="0"/>
              </a:spcBef>
              <a:spcAft>
                <a:spcPts val="0"/>
              </a:spcAft>
              <a:buFont typeface="Arial" pitchFamily="34" charset="0"/>
              <a:buChar char="•"/>
              <a:defRPr/>
            </a:pPr>
            <a:r>
              <a:rPr lang="he-IL" sz="2400" b="1" u="sng" dirty="0" smtClean="0">
                <a:solidFill>
                  <a:srgbClr val="FFFF00"/>
                </a:solidFill>
                <a:latin typeface="David" pitchFamily="34" charset="-79"/>
                <a:cs typeface="David" pitchFamily="34" charset="-79"/>
              </a:rPr>
              <a:t>חוק הסכמים קיבוציים, </a:t>
            </a:r>
            <a:r>
              <a:rPr lang="he-IL" sz="2400" b="1" u="sng" dirty="0" err="1" smtClean="0">
                <a:solidFill>
                  <a:srgbClr val="FFFF00"/>
                </a:solidFill>
                <a:latin typeface="David" pitchFamily="34" charset="-79"/>
                <a:cs typeface="David" pitchFamily="34" charset="-79"/>
              </a:rPr>
              <a:t>התשי"ז</a:t>
            </a:r>
            <a:r>
              <a:rPr lang="he-IL" sz="2400" b="1" u="sng" dirty="0" smtClean="0">
                <a:solidFill>
                  <a:srgbClr val="FFFF00"/>
                </a:solidFill>
                <a:latin typeface="David" pitchFamily="34" charset="-79"/>
                <a:cs typeface="David" pitchFamily="34" charset="-79"/>
              </a:rPr>
              <a:t>-1957</a:t>
            </a:r>
            <a:r>
              <a:rPr lang="he-IL" sz="2400" b="1" dirty="0" smtClean="0">
                <a:solidFill>
                  <a:srgbClr val="FFFF00"/>
                </a:solidFill>
                <a:latin typeface="David" pitchFamily="34" charset="-79"/>
                <a:cs typeface="David" pitchFamily="34" charset="-79"/>
              </a:rPr>
              <a:t>:</a:t>
            </a:r>
          </a:p>
          <a:p>
            <a:pPr algn="just" fontAlgn="auto">
              <a:spcAft>
                <a:spcPts val="0"/>
              </a:spcAft>
              <a:buFont typeface="Arial" pitchFamily="34" charset="0"/>
              <a:buNone/>
              <a:defRPr/>
            </a:pPr>
            <a:r>
              <a:rPr lang="he-IL" sz="2200" b="1" dirty="0" smtClean="0">
                <a:solidFill>
                  <a:srgbClr val="FFFF00"/>
                </a:solidFill>
                <a:latin typeface="David" pitchFamily="34" charset="-79"/>
                <a:cs typeface="David" pitchFamily="34" charset="-79"/>
              </a:rPr>
              <a:t>	1)	הסכם קיבוצי הוא הסכם בין מעביד לבין ארגון עובדים בעניני קבלת 	אדם לעבודה או סיום עבודתו, תנאי עבודה, יחסי עבודה, זכויות וחובות 	של הארגונים בעלי ההסכם, או בחלק מענינים אלה.</a:t>
            </a:r>
          </a:p>
          <a:p>
            <a:pPr algn="just" fontAlgn="auto">
              <a:spcAft>
                <a:spcPts val="0"/>
              </a:spcAft>
              <a:buFont typeface="Arial" pitchFamily="34" charset="0"/>
              <a:buNone/>
              <a:defRPr/>
            </a:pPr>
            <a:r>
              <a:rPr lang="he-IL" sz="2200" b="1" dirty="0" smtClean="0">
                <a:solidFill>
                  <a:srgbClr val="FFFF00"/>
                </a:solidFill>
                <a:latin typeface="David" pitchFamily="34" charset="-79"/>
                <a:cs typeface="David" pitchFamily="34" charset="-79"/>
              </a:rPr>
              <a:t>	3)	ארגון יציג של עובדים לענין הסכם קיבוצי מיוחד הוא ארגון 	העובדים שעם חבריו נמנה המספר הגדול ביותר של עובדים 	מאורגנים שעליהם יחול ההסכם, או שהוא מייצגם לענין אותו הסכם, 	ובלבד שמספר זה אינו פחות משליש כלל העובדים שעליהם יחול 	ההסכם.</a:t>
            </a:r>
          </a:p>
        </p:txBody>
      </p:sp>
    </p:spTree>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356</Words>
  <Application>Microsoft Office PowerPoint</Application>
  <PresentationFormat>On-screen Show (4:3)</PresentationFormat>
  <Paragraphs>66</Paragraphs>
  <Slides>8</Slides>
  <Notes>0</Notes>
  <HiddenSlides>0</HiddenSlides>
  <MMClips>0</MMClips>
  <ScaleCrop>false</ScaleCrop>
  <HeadingPairs>
    <vt:vector size="6" baseType="variant">
      <vt:variant>
        <vt:lpstr>גופנים בשימוש</vt:lpstr>
      </vt:variant>
      <vt:variant>
        <vt:i4>5</vt:i4>
      </vt:variant>
      <vt:variant>
        <vt:lpstr>תבנית עיצוב</vt:lpstr>
      </vt:variant>
      <vt:variant>
        <vt:i4>1</vt:i4>
      </vt:variant>
      <vt:variant>
        <vt:lpstr>כותרות שקופיות</vt:lpstr>
      </vt:variant>
      <vt:variant>
        <vt:i4>8</vt:i4>
      </vt:variant>
    </vt:vector>
  </HeadingPairs>
  <TitlesOfParts>
    <vt:vector size="14" baseType="lpstr">
      <vt:lpstr>Calibri</vt:lpstr>
      <vt:lpstr>Arial</vt:lpstr>
      <vt:lpstr>Times New Roman</vt:lpstr>
      <vt:lpstr>Guttman Mantova-Decor</vt:lpstr>
      <vt:lpstr>David</vt:lpstr>
      <vt:lpstr>ערכת נושא Office</vt:lpstr>
      <vt:lpstr>איתי בשן, דניאל דמביץ, אבינועם מגן – משרד עורכי דין</vt:lpstr>
      <vt:lpstr>איתי בשן, דניאל דמביץ, אבינועם מגן – משרד עורכי דין</vt:lpstr>
      <vt:lpstr>איתי בשן, דניאל דמביץ, אבינועם מגן – משרד עורכי דין</vt:lpstr>
      <vt:lpstr>איתי בשן, דניאל דמביץ, אבינועם מגן – משרד עורכי דין</vt:lpstr>
      <vt:lpstr>איתי בשן, דניאל דמביץ, אבינועם מגן – משרד עורכי דין</vt:lpstr>
      <vt:lpstr>איתי בשן, דניאל דמביץ, אבינועם מגן – משרד עורכי דין</vt:lpstr>
      <vt:lpstr>איתי בשן, דניאל דמביץ, אבינועם מגן – משרד עורכי דין</vt:lpstr>
      <vt:lpstr>איתי בשן, דניאל דמביץ, אבינועם מגן – משרד עורכי דין</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איתי בשן</dc:creator>
  <cp:lastModifiedBy>ramk</cp:lastModifiedBy>
  <cp:revision>37</cp:revision>
  <dcterms:created xsi:type="dcterms:W3CDTF">2011-11-13T08:39:44Z</dcterms:created>
  <dcterms:modified xsi:type="dcterms:W3CDTF">2012-05-14T06:08:59Z</dcterms:modified>
</cp:coreProperties>
</file>