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diagrams/colors2.xml" ContentType="application/vnd.openxmlformats-officedocument.drawingml.diagramColors+xml"/>
  <Override PartName="/ppt/diagrams/drawing2.xml" ContentType="application/vnd.ms-office.drawingml.diagramDrawing+xml"/>
  <Override PartName="/ppt/theme/theme1.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3648" r:id="rId1"/>
  </p:sldMasterIdLst>
  <p:notesMasterIdLst>
    <p:notesMasterId r:id="rId16"/>
  </p:notesMasterIdLst>
  <p:sldIdLst>
    <p:sldId id="256" r:id="rId2"/>
    <p:sldId id="257" r:id="rId3"/>
    <p:sldId id="258" r:id="rId4"/>
    <p:sldId id="259" r:id="rId5"/>
    <p:sldId id="261" r:id="rId6"/>
    <p:sldId id="262" r:id="rId7"/>
    <p:sldId id="263" r:id="rId8"/>
    <p:sldId id="269" r:id="rId9"/>
    <p:sldId id="264" r:id="rId10"/>
    <p:sldId id="265" r:id="rId11"/>
    <p:sldId id="266" r:id="rId12"/>
    <p:sldId id="260" r:id="rId13"/>
    <p:sldId id="268" r:id="rId14"/>
    <p:sldId id="267" r:id="rId15"/>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4"/>
    <a:srgbClr val="33CC33"/>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סגנון ביניים 1 - הדגשה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סגנון ביניים 1 - הדגשה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סגנון בהיר 2 - הדגשה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סגנון ביניים 1 - הדגשה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C89EF96-8CEA-46FF-86C4-4CE0E7609802}" styleName="סגנון בהיר 3 - הדגשה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0" d="100"/>
          <a:sy n="100" d="100"/>
        </p:scale>
        <p:origin x="-29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1" Type="http://schemas.openxmlformats.org/officeDocument/2006/relationships/slide" Target="../slides/slide1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0FFC23-0545-4828-8B94-191D2B23BB4D}" type="doc">
      <dgm:prSet loTypeId="urn:microsoft.com/office/officeart/2008/layout/AlternatingHexagons" loCatId="list" qsTypeId="urn:microsoft.com/office/officeart/2005/8/quickstyle/simple1" qsCatId="simple" csTypeId="urn:microsoft.com/office/officeart/2005/8/colors/colorful1" csCatId="colorful" phldr="1"/>
      <dgm:spPr/>
      <dgm:t>
        <a:bodyPr/>
        <a:lstStyle/>
        <a:p>
          <a:pPr rtl="1"/>
          <a:endParaRPr lang="he-IL"/>
        </a:p>
      </dgm:t>
    </dgm:pt>
    <dgm:pt modelId="{A30B5E2F-144F-404C-96A0-7155629BE2FD}">
      <dgm:prSet phldrT="[טקסט]" custT="1">
        <dgm:style>
          <a:lnRef idx="0">
            <a:schemeClr val="accent3"/>
          </a:lnRef>
          <a:fillRef idx="3">
            <a:schemeClr val="accent3"/>
          </a:fillRef>
          <a:effectRef idx="3">
            <a:schemeClr val="accent3"/>
          </a:effectRef>
          <a:fontRef idx="minor">
            <a:schemeClr val="lt1"/>
          </a:fontRef>
        </dgm:style>
      </dgm:prSet>
      <dgm:spPr/>
      <dgm:t>
        <a:bodyPr/>
        <a:lstStyle/>
        <a:p>
          <a:pPr rtl="1"/>
          <a:r>
            <a:rPr lang="he-IL" sz="2000" dirty="0" smtClean="0">
              <a:solidFill>
                <a:schemeClr val="tx1"/>
              </a:solidFill>
            </a:rPr>
            <a:t>התאמת ניהול ההון האנושי לאתגרים וליעדי הממשלה</a:t>
          </a:r>
          <a:endParaRPr lang="he-IL" sz="2000" dirty="0">
            <a:solidFill>
              <a:schemeClr val="tx1"/>
            </a:solidFill>
          </a:endParaRPr>
        </a:p>
      </dgm:t>
    </dgm:pt>
    <dgm:pt modelId="{956A42BE-33A2-4113-AD95-B1E571B00193}" type="parTrans" cxnId="{03F5DBA9-E239-4DC0-8ED8-DE4E1A721C04}">
      <dgm:prSet/>
      <dgm:spPr/>
      <dgm:t>
        <a:bodyPr/>
        <a:lstStyle/>
        <a:p>
          <a:pPr rtl="1"/>
          <a:endParaRPr lang="he-IL"/>
        </a:p>
      </dgm:t>
    </dgm:pt>
    <dgm:pt modelId="{7A3C907D-A9DE-4217-8363-C5FB42BAB9E0}" type="sibTrans" cxnId="{03F5DBA9-E239-4DC0-8ED8-DE4E1A721C04}">
      <dgm:prSet custT="1">
        <dgm:style>
          <a:lnRef idx="0">
            <a:schemeClr val="accent1"/>
          </a:lnRef>
          <a:fillRef idx="3">
            <a:schemeClr val="accent1"/>
          </a:fillRef>
          <a:effectRef idx="3">
            <a:schemeClr val="accent1"/>
          </a:effectRef>
          <a:fontRef idx="minor">
            <a:schemeClr val="lt1"/>
          </a:fontRef>
        </dgm:style>
      </dgm:prSet>
      <dgm:spPr>
        <a:solidFill>
          <a:srgbClr val="FFC000"/>
        </a:solidFill>
      </dgm:spPr>
      <dgm:t>
        <a:bodyPr/>
        <a:lstStyle/>
        <a:p>
          <a:pPr rtl="1"/>
          <a:r>
            <a:rPr lang="he-IL" sz="2000" smtClean="0">
              <a:solidFill>
                <a:schemeClr val="tx1"/>
              </a:solidFill>
            </a:rPr>
            <a:t>ערכי מנהל תקין, טוהר מידות, יושרה ושקיפות</a:t>
          </a:r>
          <a:endParaRPr lang="he-IL" sz="2000" dirty="0">
            <a:solidFill>
              <a:schemeClr val="tx1"/>
            </a:solidFill>
          </a:endParaRPr>
        </a:p>
      </dgm:t>
    </dgm:pt>
    <dgm:pt modelId="{874EB68E-21DA-4FCD-A567-1EBBB5E9BE39}">
      <dgm:prSet phldrT="[טקסט]" custT="1">
        <dgm:style>
          <a:lnRef idx="0">
            <a:schemeClr val="accent3"/>
          </a:lnRef>
          <a:fillRef idx="3">
            <a:schemeClr val="accent3"/>
          </a:fillRef>
          <a:effectRef idx="3">
            <a:schemeClr val="accent3"/>
          </a:effectRef>
          <a:fontRef idx="minor">
            <a:schemeClr val="lt1"/>
          </a:fontRef>
        </dgm:style>
      </dgm:prSet>
      <dgm:spPr>
        <a:solidFill>
          <a:srgbClr val="33CC33"/>
        </a:solidFill>
      </dgm:spPr>
      <dgm:t>
        <a:bodyPr/>
        <a:lstStyle/>
        <a:p>
          <a:pPr rtl="1"/>
          <a:r>
            <a:rPr lang="he-IL" sz="2000" dirty="0" smtClean="0">
              <a:solidFill>
                <a:schemeClr val="tx1"/>
              </a:solidFill>
            </a:rPr>
            <a:t>חיזוק הנציבות כגוף אסטרטגי מקצועי לניהול ההון האנושי</a:t>
          </a:r>
          <a:endParaRPr lang="he-IL" sz="2000" dirty="0">
            <a:solidFill>
              <a:schemeClr val="tx1"/>
            </a:solidFill>
          </a:endParaRPr>
        </a:p>
      </dgm:t>
    </dgm:pt>
    <dgm:pt modelId="{50E4DD66-674E-472C-BA17-B19E62C0AD69}" type="parTrans" cxnId="{23B226DB-7E9C-4782-950B-EF259119F9AB}">
      <dgm:prSet/>
      <dgm:spPr/>
      <dgm:t>
        <a:bodyPr/>
        <a:lstStyle/>
        <a:p>
          <a:pPr rtl="1"/>
          <a:endParaRPr lang="he-IL"/>
        </a:p>
      </dgm:t>
    </dgm:pt>
    <dgm:pt modelId="{05BE90FC-E7AC-4788-93BE-FA1FCB75A0B7}" type="sibTrans" cxnId="{23B226DB-7E9C-4782-950B-EF259119F9AB}">
      <dgm:prSet custT="1">
        <dgm:style>
          <a:lnRef idx="0">
            <a:schemeClr val="accent2"/>
          </a:lnRef>
          <a:fillRef idx="3">
            <a:schemeClr val="accent2"/>
          </a:fillRef>
          <a:effectRef idx="3">
            <a:schemeClr val="accent2"/>
          </a:effectRef>
          <a:fontRef idx="minor">
            <a:schemeClr val="lt1"/>
          </a:fontRef>
        </dgm:style>
      </dgm:prSet>
      <dgm:spPr/>
      <dgm:t>
        <a:bodyPr/>
        <a:lstStyle/>
        <a:p>
          <a:pPr rtl="1"/>
          <a:r>
            <a:rPr lang="he-IL" sz="2000" dirty="0" smtClean="0">
              <a:solidFill>
                <a:schemeClr val="tx1"/>
              </a:solidFill>
            </a:rPr>
            <a:t>ראיית שירות המדינה כמכלול</a:t>
          </a:r>
          <a:endParaRPr lang="he-IL" sz="2000" dirty="0">
            <a:solidFill>
              <a:schemeClr val="tx1"/>
            </a:solidFill>
          </a:endParaRPr>
        </a:p>
      </dgm:t>
    </dgm:pt>
    <dgm:pt modelId="{5596AC4A-B3E1-425C-ABFA-7FB7947997CE}">
      <dgm:prSet custT="1">
        <dgm:style>
          <a:lnRef idx="0">
            <a:schemeClr val="accent3"/>
          </a:lnRef>
          <a:fillRef idx="3">
            <a:schemeClr val="accent3"/>
          </a:fillRef>
          <a:effectRef idx="3">
            <a:schemeClr val="accent3"/>
          </a:effectRef>
          <a:fontRef idx="minor">
            <a:schemeClr val="lt1"/>
          </a:fontRef>
        </dgm:style>
      </dgm:prSet>
      <dgm:spPr>
        <a:solidFill>
          <a:srgbClr val="CCFF99"/>
        </a:solidFill>
      </dgm:spPr>
      <dgm:t>
        <a:bodyPr/>
        <a:lstStyle/>
        <a:p>
          <a:pPr rtl="1"/>
          <a:r>
            <a:rPr lang="he-IL" sz="2000" dirty="0" smtClean="0">
              <a:solidFill>
                <a:schemeClr val="tx1"/>
              </a:solidFill>
            </a:rPr>
            <a:t>חיזוק המשרדים ויח' הסמך והתאמה בין סמכותם לאחריות המוטלת עליהם</a:t>
          </a:r>
          <a:endParaRPr lang="he-IL" sz="2000" dirty="0">
            <a:solidFill>
              <a:schemeClr val="tx1"/>
            </a:solidFill>
          </a:endParaRPr>
        </a:p>
      </dgm:t>
    </dgm:pt>
    <dgm:pt modelId="{2291717A-A8F2-40F5-9455-0A828C20DEF5}" type="parTrans" cxnId="{21213AB3-D700-4D01-AA9C-CA54517607FF}">
      <dgm:prSet/>
      <dgm:spPr/>
      <dgm:t>
        <a:bodyPr/>
        <a:lstStyle/>
        <a:p>
          <a:pPr rtl="1"/>
          <a:endParaRPr lang="he-IL"/>
        </a:p>
      </dgm:t>
    </dgm:pt>
    <dgm:pt modelId="{E3961189-9045-40A7-8036-6D614D7B5FBB}" type="sibTrans" cxnId="{21213AB3-D700-4D01-AA9C-CA54517607FF}">
      <dgm:prSet custT="1">
        <dgm:style>
          <a:lnRef idx="0">
            <a:schemeClr val="accent5"/>
          </a:lnRef>
          <a:fillRef idx="3">
            <a:schemeClr val="accent5"/>
          </a:fillRef>
          <a:effectRef idx="3">
            <a:schemeClr val="accent5"/>
          </a:effectRef>
          <a:fontRef idx="minor">
            <a:schemeClr val="lt1"/>
          </a:fontRef>
        </dgm:style>
      </dgm:prSet>
      <dgm:spPr>
        <a:solidFill>
          <a:srgbClr val="FFFF00"/>
        </a:solidFill>
      </dgm:spPr>
      <dgm:t>
        <a:bodyPr/>
        <a:lstStyle/>
        <a:p>
          <a:pPr rtl="1"/>
          <a:r>
            <a:rPr lang="he-IL" sz="2000" dirty="0" smtClean="0">
              <a:solidFill>
                <a:schemeClr val="tx1"/>
              </a:solidFill>
            </a:rPr>
            <a:t>גיבוש קוד אתי לשירות המדינה, תוך בניית אתוס השירות</a:t>
          </a:r>
          <a:endParaRPr lang="he-IL" sz="2000" dirty="0">
            <a:solidFill>
              <a:schemeClr val="tx1"/>
            </a:solidFill>
          </a:endParaRPr>
        </a:p>
      </dgm:t>
    </dgm:pt>
    <dgm:pt modelId="{A0A4E01B-A35D-4966-9626-3DF8A5298894}">
      <dgm:prSet custT="1">
        <dgm:style>
          <a:lnRef idx="0">
            <a:schemeClr val="accent1"/>
          </a:lnRef>
          <a:fillRef idx="3">
            <a:schemeClr val="accent1"/>
          </a:fillRef>
          <a:effectRef idx="3">
            <a:schemeClr val="accent1"/>
          </a:effectRef>
          <a:fontRef idx="minor">
            <a:schemeClr val="lt1"/>
          </a:fontRef>
        </dgm:style>
      </dgm:prSet>
      <dgm:spPr>
        <a:solidFill>
          <a:schemeClr val="tx2">
            <a:lumMod val="40000"/>
            <a:lumOff val="60000"/>
          </a:schemeClr>
        </a:solidFill>
      </dgm:spPr>
      <dgm:t>
        <a:bodyPr/>
        <a:lstStyle/>
        <a:p>
          <a:pPr rtl="1"/>
          <a:r>
            <a:rPr lang="he-IL" sz="2000" dirty="0" smtClean="0">
              <a:solidFill>
                <a:schemeClr val="tx1"/>
              </a:solidFill>
            </a:rPr>
            <a:t>הגמשה    מהותית של הסדרי העסקה בשירות המדינה</a:t>
          </a:r>
          <a:endParaRPr lang="he-IL" sz="2000" dirty="0">
            <a:solidFill>
              <a:schemeClr val="tx1"/>
            </a:solidFill>
          </a:endParaRPr>
        </a:p>
      </dgm:t>
    </dgm:pt>
    <dgm:pt modelId="{3879F123-7FDA-4B07-BF75-9E9A0C59B8D0}" type="sibTrans" cxnId="{24E63EB6-348D-477C-99DE-D5E8CDEA9134}">
      <dgm:prSet custT="1">
        <dgm:style>
          <a:lnRef idx="0">
            <a:schemeClr val="accent2"/>
          </a:lnRef>
          <a:fillRef idx="3">
            <a:schemeClr val="accent2"/>
          </a:fillRef>
          <a:effectRef idx="3">
            <a:schemeClr val="accent2"/>
          </a:effectRef>
          <a:fontRef idx="minor">
            <a:schemeClr val="lt1"/>
          </a:fontRef>
        </dgm:style>
      </dgm:prSet>
      <dgm:spPr>
        <a:noFill/>
      </dgm:spPr>
      <dgm:t>
        <a:bodyPr/>
        <a:lstStyle/>
        <a:p>
          <a:pPr rtl="1"/>
          <a:endParaRPr lang="he-IL" sz="2000" dirty="0">
            <a:solidFill>
              <a:schemeClr val="tx1"/>
            </a:solidFill>
          </a:endParaRPr>
        </a:p>
      </dgm:t>
    </dgm:pt>
    <dgm:pt modelId="{512FCCB4-DDAA-4363-8640-DC9B353BA8D6}" type="parTrans" cxnId="{24E63EB6-348D-477C-99DE-D5E8CDEA9134}">
      <dgm:prSet/>
      <dgm:spPr/>
      <dgm:t>
        <a:bodyPr/>
        <a:lstStyle/>
        <a:p>
          <a:pPr rtl="1"/>
          <a:endParaRPr lang="he-IL"/>
        </a:p>
      </dgm:t>
    </dgm:pt>
    <dgm:pt modelId="{695C911E-36BD-4346-8EE5-FD3790C24F20}">
      <dgm:prSet phldrT="[טקסט]" custT="1">
        <dgm:style>
          <a:lnRef idx="0">
            <a:schemeClr val="accent1"/>
          </a:lnRef>
          <a:fillRef idx="3">
            <a:schemeClr val="accent1"/>
          </a:fillRef>
          <a:effectRef idx="3">
            <a:schemeClr val="accent1"/>
          </a:effectRef>
          <a:fontRef idx="minor">
            <a:schemeClr val="lt1"/>
          </a:fontRef>
        </dgm:style>
      </dgm:prSet>
      <dgm:spPr>
        <a:solidFill>
          <a:schemeClr val="tx2">
            <a:lumMod val="60000"/>
            <a:lumOff val="40000"/>
          </a:schemeClr>
        </a:solidFill>
      </dgm:spPr>
      <dgm:t>
        <a:bodyPr/>
        <a:lstStyle/>
        <a:p>
          <a:pPr rtl="1"/>
          <a:r>
            <a:rPr lang="he-IL" sz="2000" dirty="0" smtClean="0">
              <a:solidFill>
                <a:schemeClr val="bg1"/>
              </a:solidFill>
            </a:rPr>
            <a:t>מדיניות לפיתוח ההון האנושי וניהול קריירות</a:t>
          </a:r>
          <a:endParaRPr lang="he-IL" sz="2000" dirty="0">
            <a:solidFill>
              <a:schemeClr val="bg1"/>
            </a:solidFill>
          </a:endParaRPr>
        </a:p>
      </dgm:t>
    </dgm:pt>
    <dgm:pt modelId="{8DF58180-EEB5-453F-992A-1111B2BF9280}" type="sibTrans" cxnId="{57FBC307-52FC-4C9E-BD4C-ED7CE8AB3B07}">
      <dgm:prSet custT="1">
        <dgm:style>
          <a:lnRef idx="0">
            <a:schemeClr val="accent1"/>
          </a:lnRef>
          <a:fillRef idx="3">
            <a:schemeClr val="accent1"/>
          </a:fillRef>
          <a:effectRef idx="3">
            <a:schemeClr val="accent1"/>
          </a:effectRef>
          <a:fontRef idx="minor">
            <a:schemeClr val="lt1"/>
          </a:fontRef>
        </dgm:style>
      </dgm:prSet>
      <dgm:spPr/>
      <dgm:t>
        <a:bodyPr/>
        <a:lstStyle/>
        <a:p>
          <a:pPr rtl="1"/>
          <a:r>
            <a:rPr lang="he-IL" sz="2000" dirty="0" smtClean="0">
              <a:solidFill>
                <a:schemeClr val="bg1"/>
              </a:solidFill>
            </a:rPr>
            <a:t>בניית "עמוד שדרה ניהולי" של סגל בכיר</a:t>
          </a:r>
          <a:endParaRPr lang="he-IL" sz="2000" dirty="0">
            <a:solidFill>
              <a:schemeClr val="bg1"/>
            </a:solidFill>
          </a:endParaRPr>
        </a:p>
      </dgm:t>
    </dgm:pt>
    <dgm:pt modelId="{05CC4D98-906F-41E5-8EA1-D263074014B1}" type="parTrans" cxnId="{57FBC307-52FC-4C9E-BD4C-ED7CE8AB3B07}">
      <dgm:prSet/>
      <dgm:spPr/>
      <dgm:t>
        <a:bodyPr/>
        <a:lstStyle/>
        <a:p>
          <a:pPr rtl="1"/>
          <a:endParaRPr lang="he-IL"/>
        </a:p>
      </dgm:t>
    </dgm:pt>
    <dgm:pt modelId="{C8E7BB31-1391-4932-8A87-CBEF28598B1B}" type="pres">
      <dgm:prSet presAssocID="{740FFC23-0545-4828-8B94-191D2B23BB4D}" presName="Name0" presStyleCnt="0">
        <dgm:presLayoutVars>
          <dgm:chMax/>
          <dgm:chPref/>
          <dgm:dir/>
          <dgm:animLvl val="lvl"/>
        </dgm:presLayoutVars>
      </dgm:prSet>
      <dgm:spPr/>
      <dgm:t>
        <a:bodyPr/>
        <a:lstStyle/>
        <a:p>
          <a:pPr rtl="1"/>
          <a:endParaRPr lang="he-IL"/>
        </a:p>
      </dgm:t>
    </dgm:pt>
    <dgm:pt modelId="{C45E0105-0AFB-4C37-ABDD-C23C5436409C}" type="pres">
      <dgm:prSet presAssocID="{A30B5E2F-144F-404C-96A0-7155629BE2FD}" presName="composite" presStyleCnt="0"/>
      <dgm:spPr/>
    </dgm:pt>
    <dgm:pt modelId="{DE04E0DD-8392-49AE-909A-4E419CDA9CCD}" type="pres">
      <dgm:prSet presAssocID="{A30B5E2F-144F-404C-96A0-7155629BE2FD}" presName="Parent1" presStyleLbl="node1" presStyleIdx="0" presStyleCnt="10" custScaleX="282461" custLinFactX="100000" custLinFactNeighborX="179915" custLinFactNeighborY="45164">
        <dgm:presLayoutVars>
          <dgm:chMax val="1"/>
          <dgm:chPref val="1"/>
          <dgm:bulletEnabled val="1"/>
        </dgm:presLayoutVars>
      </dgm:prSet>
      <dgm:spPr/>
      <dgm:t>
        <a:bodyPr/>
        <a:lstStyle/>
        <a:p>
          <a:pPr rtl="1"/>
          <a:endParaRPr lang="he-IL"/>
        </a:p>
      </dgm:t>
    </dgm:pt>
    <dgm:pt modelId="{889648A3-AD66-45A9-BF58-E4DB5B149D2A}" type="pres">
      <dgm:prSet presAssocID="{A30B5E2F-144F-404C-96A0-7155629BE2FD}" presName="Childtext1" presStyleLbl="revTx" presStyleIdx="0" presStyleCnt="5" custScaleX="121111" custLinFactNeighborX="60609" custLinFactNeighborY="59152">
        <dgm:presLayoutVars>
          <dgm:chMax val="0"/>
          <dgm:chPref val="0"/>
          <dgm:bulletEnabled val="1"/>
        </dgm:presLayoutVars>
      </dgm:prSet>
      <dgm:spPr/>
      <dgm:t>
        <a:bodyPr/>
        <a:lstStyle/>
        <a:p>
          <a:pPr rtl="1"/>
          <a:endParaRPr lang="he-IL"/>
        </a:p>
      </dgm:t>
    </dgm:pt>
    <dgm:pt modelId="{9847BC0E-207B-436D-9BF3-F32A97EF893F}" type="pres">
      <dgm:prSet presAssocID="{A30B5E2F-144F-404C-96A0-7155629BE2FD}" presName="BalanceSpacing" presStyleCnt="0"/>
      <dgm:spPr/>
    </dgm:pt>
    <dgm:pt modelId="{189475EC-7A76-4846-AC61-C0AD0BD90B41}" type="pres">
      <dgm:prSet presAssocID="{A30B5E2F-144F-404C-96A0-7155629BE2FD}" presName="BalanceSpacing1" presStyleCnt="0"/>
      <dgm:spPr/>
    </dgm:pt>
    <dgm:pt modelId="{3070D9D6-558D-4744-A33B-39AF58C67C39}" type="pres">
      <dgm:prSet presAssocID="{7A3C907D-A9DE-4217-8363-C5FB42BAB9E0}" presName="Accent1Text" presStyleLbl="node1" presStyleIdx="1" presStyleCnt="10" custScaleX="274402" custLinFactY="114518" custLinFactNeighborX="78500" custLinFactNeighborY="200000"/>
      <dgm:spPr/>
      <dgm:t>
        <a:bodyPr/>
        <a:lstStyle/>
        <a:p>
          <a:pPr rtl="1"/>
          <a:endParaRPr lang="he-IL"/>
        </a:p>
      </dgm:t>
    </dgm:pt>
    <dgm:pt modelId="{74228358-C687-4A47-B6C0-C4EA45C6363B}" type="pres">
      <dgm:prSet presAssocID="{7A3C907D-A9DE-4217-8363-C5FB42BAB9E0}" presName="spaceBetweenRectangles" presStyleCnt="0"/>
      <dgm:spPr/>
    </dgm:pt>
    <dgm:pt modelId="{306E95CA-8E73-437B-998A-C42AF88EA88B}" type="pres">
      <dgm:prSet presAssocID="{5596AC4A-B3E1-425C-ABFA-7FB7947997CE}" presName="composite" presStyleCnt="0"/>
      <dgm:spPr/>
    </dgm:pt>
    <dgm:pt modelId="{6220F66D-3881-4EF0-B18C-6E30FD383B7E}" type="pres">
      <dgm:prSet presAssocID="{5596AC4A-B3E1-425C-ABFA-7FB7947997CE}" presName="Parent1" presStyleLbl="node1" presStyleIdx="2" presStyleCnt="10" custScaleX="286245" custLinFactX="-100000" custLinFactNeighborX="-182067" custLinFactNeighborY="-46196">
        <dgm:presLayoutVars>
          <dgm:chMax val="1"/>
          <dgm:chPref val="1"/>
          <dgm:bulletEnabled val="1"/>
        </dgm:presLayoutVars>
      </dgm:prSet>
      <dgm:spPr/>
      <dgm:t>
        <a:bodyPr/>
        <a:lstStyle/>
        <a:p>
          <a:pPr rtl="1"/>
          <a:endParaRPr lang="he-IL"/>
        </a:p>
      </dgm:t>
    </dgm:pt>
    <dgm:pt modelId="{EC1D42F0-A690-4738-989E-B9AACADF133B}" type="pres">
      <dgm:prSet presAssocID="{5596AC4A-B3E1-425C-ABFA-7FB7947997CE}" presName="Childtext1" presStyleLbl="revTx" presStyleIdx="1" presStyleCnt="5" custScaleX="121111">
        <dgm:presLayoutVars>
          <dgm:chMax val="0"/>
          <dgm:chPref val="0"/>
          <dgm:bulletEnabled val="1"/>
        </dgm:presLayoutVars>
      </dgm:prSet>
      <dgm:spPr/>
    </dgm:pt>
    <dgm:pt modelId="{9886559A-1201-49AE-8FD5-5FDCFA6D84D2}" type="pres">
      <dgm:prSet presAssocID="{5596AC4A-B3E1-425C-ABFA-7FB7947997CE}" presName="BalanceSpacing" presStyleCnt="0"/>
      <dgm:spPr/>
    </dgm:pt>
    <dgm:pt modelId="{F8AE39B9-2D83-4C5C-88A8-7BED7A30472B}" type="pres">
      <dgm:prSet presAssocID="{5596AC4A-B3E1-425C-ABFA-7FB7947997CE}" presName="BalanceSpacing1" presStyleCnt="0"/>
      <dgm:spPr/>
    </dgm:pt>
    <dgm:pt modelId="{19BD4586-667D-4D75-8270-16870AD4EB9E}" type="pres">
      <dgm:prSet presAssocID="{E3961189-9045-40A7-8036-6D614D7B5FBB}" presName="Accent1Text" presStyleLbl="node1" presStyleIdx="3" presStyleCnt="10" custScaleX="282484" custLinFactX="100000" custLinFactY="100000" custLinFactNeighborX="117200" custLinFactNeighborY="129638"/>
      <dgm:spPr/>
      <dgm:t>
        <a:bodyPr/>
        <a:lstStyle/>
        <a:p>
          <a:pPr rtl="1"/>
          <a:endParaRPr lang="he-IL"/>
        </a:p>
      </dgm:t>
    </dgm:pt>
    <dgm:pt modelId="{6395DC94-1BCB-4682-B8E3-83E3FC1417E5}" type="pres">
      <dgm:prSet presAssocID="{E3961189-9045-40A7-8036-6D614D7B5FBB}" presName="spaceBetweenRectangles" presStyleCnt="0"/>
      <dgm:spPr/>
    </dgm:pt>
    <dgm:pt modelId="{A5292404-659F-4813-B6F2-AF772C76B2A4}" type="pres">
      <dgm:prSet presAssocID="{874EB68E-21DA-4FCD-A567-1EBBB5E9BE39}" presName="composite" presStyleCnt="0"/>
      <dgm:spPr/>
    </dgm:pt>
    <dgm:pt modelId="{EB926737-42A4-470B-A125-F36ED37B0920}" type="pres">
      <dgm:prSet presAssocID="{874EB68E-21DA-4FCD-A567-1EBBB5E9BE39}" presName="Parent1" presStyleLbl="node1" presStyleIdx="4" presStyleCnt="10" custScaleX="282461" custLinFactY="-24596" custLinFactNeighborX="-25738" custLinFactNeighborY="-100000">
        <dgm:presLayoutVars>
          <dgm:chMax val="1"/>
          <dgm:chPref val="1"/>
          <dgm:bulletEnabled val="1"/>
        </dgm:presLayoutVars>
      </dgm:prSet>
      <dgm:spPr/>
      <dgm:t>
        <a:bodyPr/>
        <a:lstStyle/>
        <a:p>
          <a:pPr rtl="1"/>
          <a:endParaRPr lang="he-IL"/>
        </a:p>
      </dgm:t>
    </dgm:pt>
    <dgm:pt modelId="{89D1951F-E3AC-4516-84C8-2698031521C2}" type="pres">
      <dgm:prSet presAssocID="{874EB68E-21DA-4FCD-A567-1EBBB5E9BE39}" presName="Childtext1" presStyleLbl="revTx" presStyleIdx="2" presStyleCnt="5" custScaleX="121111" custLinFactNeighborX="60609" custLinFactNeighborY="59152">
        <dgm:presLayoutVars>
          <dgm:chMax val="0"/>
          <dgm:chPref val="0"/>
          <dgm:bulletEnabled val="1"/>
        </dgm:presLayoutVars>
      </dgm:prSet>
      <dgm:spPr/>
      <dgm:t>
        <a:bodyPr/>
        <a:lstStyle/>
        <a:p>
          <a:pPr rtl="1"/>
          <a:endParaRPr lang="he-IL"/>
        </a:p>
      </dgm:t>
    </dgm:pt>
    <dgm:pt modelId="{268B4FC7-9417-4C49-8775-ABA6528B3DFE}" type="pres">
      <dgm:prSet presAssocID="{874EB68E-21DA-4FCD-A567-1EBBB5E9BE39}" presName="BalanceSpacing" presStyleCnt="0"/>
      <dgm:spPr/>
    </dgm:pt>
    <dgm:pt modelId="{7EDD7AB2-BEDF-43FD-A6FB-044F5BFF19CE}" type="pres">
      <dgm:prSet presAssocID="{874EB68E-21DA-4FCD-A567-1EBBB5E9BE39}" presName="BalanceSpacing1" presStyleCnt="0"/>
      <dgm:spPr/>
    </dgm:pt>
    <dgm:pt modelId="{6B0064D0-D7F8-4CAD-AD0A-E926523A0760}" type="pres">
      <dgm:prSet presAssocID="{05BE90FC-E7AC-4788-93BE-FA1FCB75A0B7}" presName="Accent1Text" presStyleLbl="node1" presStyleIdx="5" presStyleCnt="10" custScaleX="282486" custLinFactX="-100000" custLinFactY="44758" custLinFactNeighborX="-131747" custLinFactNeighborY="100000"/>
      <dgm:spPr/>
      <dgm:t>
        <a:bodyPr/>
        <a:lstStyle/>
        <a:p>
          <a:pPr rtl="1"/>
          <a:endParaRPr lang="he-IL"/>
        </a:p>
      </dgm:t>
    </dgm:pt>
    <dgm:pt modelId="{2BE03B59-2A98-4EF0-A9F2-130F18786C2D}" type="pres">
      <dgm:prSet presAssocID="{05BE90FC-E7AC-4788-93BE-FA1FCB75A0B7}" presName="spaceBetweenRectangles" presStyleCnt="0"/>
      <dgm:spPr/>
    </dgm:pt>
    <dgm:pt modelId="{7875E335-5DB3-44C3-AD96-052ADD3BE799}" type="pres">
      <dgm:prSet presAssocID="{A0A4E01B-A35D-4966-9626-3DF8A5298894}" presName="composite" presStyleCnt="0"/>
      <dgm:spPr/>
    </dgm:pt>
    <dgm:pt modelId="{481E9502-8B71-437D-A42D-17983C757F1C}" type="pres">
      <dgm:prSet presAssocID="{A0A4E01B-A35D-4966-9626-3DF8A5298894}" presName="Parent1" presStyleLbl="node1" presStyleIdx="6" presStyleCnt="10" custScaleX="282461" custLinFactX="-100000" custLinFactNeighborX="-184176" custLinFactNeighborY="-73398">
        <dgm:presLayoutVars>
          <dgm:chMax val="1"/>
          <dgm:chPref val="1"/>
          <dgm:bulletEnabled val="1"/>
        </dgm:presLayoutVars>
      </dgm:prSet>
      <dgm:spPr/>
      <dgm:t>
        <a:bodyPr/>
        <a:lstStyle/>
        <a:p>
          <a:pPr rtl="1"/>
          <a:endParaRPr lang="he-IL"/>
        </a:p>
      </dgm:t>
    </dgm:pt>
    <dgm:pt modelId="{E6CF3C79-9837-4FCE-8A24-0F0C719D9333}" type="pres">
      <dgm:prSet presAssocID="{A0A4E01B-A35D-4966-9626-3DF8A5298894}" presName="Childtext1" presStyleLbl="revTx" presStyleIdx="3" presStyleCnt="5" custScaleX="121111">
        <dgm:presLayoutVars>
          <dgm:chMax val="0"/>
          <dgm:chPref val="0"/>
          <dgm:bulletEnabled val="1"/>
        </dgm:presLayoutVars>
      </dgm:prSet>
      <dgm:spPr/>
    </dgm:pt>
    <dgm:pt modelId="{1A674166-918D-4419-8EEB-F82224648F8A}" type="pres">
      <dgm:prSet presAssocID="{A0A4E01B-A35D-4966-9626-3DF8A5298894}" presName="BalanceSpacing" presStyleCnt="0"/>
      <dgm:spPr/>
    </dgm:pt>
    <dgm:pt modelId="{AE997AF4-7B8E-4E21-B8CD-8DDC36E867BC}" type="pres">
      <dgm:prSet presAssocID="{A0A4E01B-A35D-4966-9626-3DF8A5298894}" presName="BalanceSpacing1" presStyleCnt="0"/>
      <dgm:spPr/>
    </dgm:pt>
    <dgm:pt modelId="{CB92A1A8-397D-4D7E-9762-530024F98D84}" type="pres">
      <dgm:prSet presAssocID="{3879F123-7FDA-4B07-BF75-9E9A0C59B8D0}" presName="Accent1Text" presStyleLbl="node1" presStyleIdx="7" presStyleCnt="10" custScaleX="282486" custLinFactX="-26616" custLinFactNeighborX="-100000" custLinFactNeighborY="-63239"/>
      <dgm:spPr/>
      <dgm:t>
        <a:bodyPr/>
        <a:lstStyle/>
        <a:p>
          <a:pPr rtl="1"/>
          <a:endParaRPr lang="he-IL"/>
        </a:p>
      </dgm:t>
    </dgm:pt>
    <dgm:pt modelId="{DE4E6DD5-A35C-4CE7-8B46-59BB95A66C01}" type="pres">
      <dgm:prSet presAssocID="{3879F123-7FDA-4B07-BF75-9E9A0C59B8D0}" presName="spaceBetweenRectangles" presStyleCnt="0"/>
      <dgm:spPr/>
    </dgm:pt>
    <dgm:pt modelId="{9F82CDBD-1BEA-445B-8C9F-3223F29901DE}" type="pres">
      <dgm:prSet presAssocID="{695C911E-36BD-4346-8EE5-FD3790C24F20}" presName="composite" presStyleCnt="0"/>
      <dgm:spPr/>
    </dgm:pt>
    <dgm:pt modelId="{DB1A7093-221F-4CB6-9165-968C57F6803B}" type="pres">
      <dgm:prSet presAssocID="{695C911E-36BD-4346-8EE5-FD3790C24F20}" presName="Parent1" presStyleLbl="node1" presStyleIdx="8" presStyleCnt="10" custScaleX="273842" custLinFactY="-57985" custLinFactNeighborX="-39282" custLinFactNeighborY="-100000">
        <dgm:presLayoutVars>
          <dgm:chMax val="1"/>
          <dgm:chPref val="1"/>
          <dgm:bulletEnabled val="1"/>
        </dgm:presLayoutVars>
      </dgm:prSet>
      <dgm:spPr/>
      <dgm:t>
        <a:bodyPr/>
        <a:lstStyle/>
        <a:p>
          <a:pPr rtl="1"/>
          <a:endParaRPr lang="he-IL"/>
        </a:p>
      </dgm:t>
    </dgm:pt>
    <dgm:pt modelId="{9EF9D87F-192B-4EAA-9EAF-D0F4611E21A5}" type="pres">
      <dgm:prSet presAssocID="{695C911E-36BD-4346-8EE5-FD3790C24F20}" presName="Childtext1" presStyleLbl="revTx" presStyleIdx="4" presStyleCnt="5">
        <dgm:presLayoutVars>
          <dgm:chMax val="0"/>
          <dgm:chPref val="0"/>
          <dgm:bulletEnabled val="1"/>
        </dgm:presLayoutVars>
      </dgm:prSet>
      <dgm:spPr/>
      <dgm:t>
        <a:bodyPr/>
        <a:lstStyle/>
        <a:p>
          <a:pPr rtl="1"/>
          <a:endParaRPr lang="he-IL"/>
        </a:p>
      </dgm:t>
    </dgm:pt>
    <dgm:pt modelId="{176057A7-D901-4AD3-AAF1-C9EF65B496C2}" type="pres">
      <dgm:prSet presAssocID="{695C911E-36BD-4346-8EE5-FD3790C24F20}" presName="BalanceSpacing" presStyleCnt="0"/>
      <dgm:spPr/>
    </dgm:pt>
    <dgm:pt modelId="{94706891-C247-4CE2-B0D0-76C0268C5A19}" type="pres">
      <dgm:prSet presAssocID="{695C911E-36BD-4346-8EE5-FD3790C24F20}" presName="BalanceSpacing1" presStyleCnt="0"/>
      <dgm:spPr/>
    </dgm:pt>
    <dgm:pt modelId="{9F2324D3-ED52-4893-B45E-563824A19400}" type="pres">
      <dgm:prSet presAssocID="{8DF58180-EEB5-453F-992A-1111B2BF9280}" presName="Accent1Text" presStyleLbl="node1" presStyleIdx="9" presStyleCnt="10" custScaleX="285373" custLinFactX="177516" custLinFactY="-57985" custLinFactNeighborX="200000" custLinFactNeighborY="-100000"/>
      <dgm:spPr/>
      <dgm:t>
        <a:bodyPr/>
        <a:lstStyle/>
        <a:p>
          <a:pPr rtl="1"/>
          <a:endParaRPr lang="he-IL"/>
        </a:p>
      </dgm:t>
    </dgm:pt>
  </dgm:ptLst>
  <dgm:cxnLst>
    <dgm:cxn modelId="{21213AB3-D700-4D01-AA9C-CA54517607FF}" srcId="{740FFC23-0545-4828-8B94-191D2B23BB4D}" destId="{5596AC4A-B3E1-425C-ABFA-7FB7947997CE}" srcOrd="1" destOrd="0" parTransId="{2291717A-A8F2-40F5-9455-0A828C20DEF5}" sibTransId="{E3961189-9045-40A7-8036-6D614D7B5FBB}"/>
    <dgm:cxn modelId="{215B5270-0A9B-4938-BAEB-382AE3DF2B68}" type="presOf" srcId="{3879F123-7FDA-4B07-BF75-9E9A0C59B8D0}" destId="{CB92A1A8-397D-4D7E-9762-530024F98D84}" srcOrd="0" destOrd="0" presId="urn:microsoft.com/office/officeart/2008/layout/AlternatingHexagons"/>
    <dgm:cxn modelId="{4105454C-7313-44DC-B0A3-B262CB82FFAF}" type="presOf" srcId="{740FFC23-0545-4828-8B94-191D2B23BB4D}" destId="{C8E7BB31-1391-4932-8A87-CBEF28598B1B}" srcOrd="0" destOrd="0" presId="urn:microsoft.com/office/officeart/2008/layout/AlternatingHexagons"/>
    <dgm:cxn modelId="{E4FA6BB7-F7A8-4783-A39B-85C77ADC06FF}" type="presOf" srcId="{A0A4E01B-A35D-4966-9626-3DF8A5298894}" destId="{481E9502-8B71-437D-A42D-17983C757F1C}" srcOrd="0" destOrd="0" presId="urn:microsoft.com/office/officeart/2008/layout/AlternatingHexagons"/>
    <dgm:cxn modelId="{23B226DB-7E9C-4782-950B-EF259119F9AB}" srcId="{740FFC23-0545-4828-8B94-191D2B23BB4D}" destId="{874EB68E-21DA-4FCD-A567-1EBBB5E9BE39}" srcOrd="2" destOrd="0" parTransId="{50E4DD66-674E-472C-BA17-B19E62C0AD69}" sibTransId="{05BE90FC-E7AC-4788-93BE-FA1FCB75A0B7}"/>
    <dgm:cxn modelId="{24E63EB6-348D-477C-99DE-D5E8CDEA9134}" srcId="{740FFC23-0545-4828-8B94-191D2B23BB4D}" destId="{A0A4E01B-A35D-4966-9626-3DF8A5298894}" srcOrd="3" destOrd="0" parTransId="{512FCCB4-DDAA-4363-8640-DC9B353BA8D6}" sibTransId="{3879F123-7FDA-4B07-BF75-9E9A0C59B8D0}"/>
    <dgm:cxn modelId="{1D6404D4-53DC-44E9-B33E-51997425EF5C}" type="presOf" srcId="{8DF58180-EEB5-453F-992A-1111B2BF9280}" destId="{9F2324D3-ED52-4893-B45E-563824A19400}" srcOrd="0" destOrd="0" presId="urn:microsoft.com/office/officeart/2008/layout/AlternatingHexagons"/>
    <dgm:cxn modelId="{B356F241-4754-40D3-B05B-74FFD708D45E}" type="presOf" srcId="{695C911E-36BD-4346-8EE5-FD3790C24F20}" destId="{DB1A7093-221F-4CB6-9165-968C57F6803B}" srcOrd="0" destOrd="0" presId="urn:microsoft.com/office/officeart/2008/layout/AlternatingHexagons"/>
    <dgm:cxn modelId="{1EE83972-C4CD-4183-BDA7-0C65ED15AFE7}" type="presOf" srcId="{A30B5E2F-144F-404C-96A0-7155629BE2FD}" destId="{DE04E0DD-8392-49AE-909A-4E419CDA9CCD}" srcOrd="0" destOrd="0" presId="urn:microsoft.com/office/officeart/2008/layout/AlternatingHexagons"/>
    <dgm:cxn modelId="{34083B40-AEEB-48FC-827E-7DB4B5F207DE}" type="presOf" srcId="{874EB68E-21DA-4FCD-A567-1EBBB5E9BE39}" destId="{EB926737-42A4-470B-A125-F36ED37B0920}" srcOrd="0" destOrd="0" presId="urn:microsoft.com/office/officeart/2008/layout/AlternatingHexagons"/>
    <dgm:cxn modelId="{B0DC3BC3-27DC-4D8E-A8BB-AA5B533B1CEC}" type="presOf" srcId="{05BE90FC-E7AC-4788-93BE-FA1FCB75A0B7}" destId="{6B0064D0-D7F8-4CAD-AD0A-E926523A0760}" srcOrd="0" destOrd="0" presId="urn:microsoft.com/office/officeart/2008/layout/AlternatingHexagons"/>
    <dgm:cxn modelId="{B5303413-9A0A-41C8-89D2-5CD17763544C}" type="presOf" srcId="{7A3C907D-A9DE-4217-8363-C5FB42BAB9E0}" destId="{3070D9D6-558D-4744-A33B-39AF58C67C39}" srcOrd="0" destOrd="0" presId="urn:microsoft.com/office/officeart/2008/layout/AlternatingHexagons"/>
    <dgm:cxn modelId="{5F02E05C-FA43-4ED6-969E-4CBE6DA43CE5}" type="presOf" srcId="{5596AC4A-B3E1-425C-ABFA-7FB7947997CE}" destId="{6220F66D-3881-4EF0-B18C-6E30FD383B7E}" srcOrd="0" destOrd="0" presId="urn:microsoft.com/office/officeart/2008/layout/AlternatingHexagons"/>
    <dgm:cxn modelId="{03F5DBA9-E239-4DC0-8ED8-DE4E1A721C04}" srcId="{740FFC23-0545-4828-8B94-191D2B23BB4D}" destId="{A30B5E2F-144F-404C-96A0-7155629BE2FD}" srcOrd="0" destOrd="0" parTransId="{956A42BE-33A2-4113-AD95-B1E571B00193}" sibTransId="{7A3C907D-A9DE-4217-8363-C5FB42BAB9E0}"/>
    <dgm:cxn modelId="{57FBC307-52FC-4C9E-BD4C-ED7CE8AB3B07}" srcId="{740FFC23-0545-4828-8B94-191D2B23BB4D}" destId="{695C911E-36BD-4346-8EE5-FD3790C24F20}" srcOrd="4" destOrd="0" parTransId="{05CC4D98-906F-41E5-8EA1-D263074014B1}" sibTransId="{8DF58180-EEB5-453F-992A-1111B2BF9280}"/>
    <dgm:cxn modelId="{0CB48617-4390-4681-A634-93C2948BEB24}" type="presOf" srcId="{E3961189-9045-40A7-8036-6D614D7B5FBB}" destId="{19BD4586-667D-4D75-8270-16870AD4EB9E}" srcOrd="0" destOrd="0" presId="urn:microsoft.com/office/officeart/2008/layout/AlternatingHexagons"/>
    <dgm:cxn modelId="{8089F723-74E9-45CC-A800-FAA72D23DCC6}" type="presParOf" srcId="{C8E7BB31-1391-4932-8A87-CBEF28598B1B}" destId="{C45E0105-0AFB-4C37-ABDD-C23C5436409C}" srcOrd="0" destOrd="0" presId="urn:microsoft.com/office/officeart/2008/layout/AlternatingHexagons"/>
    <dgm:cxn modelId="{F7994839-FED8-485E-8BE0-A524D9FCED19}" type="presParOf" srcId="{C45E0105-0AFB-4C37-ABDD-C23C5436409C}" destId="{DE04E0DD-8392-49AE-909A-4E419CDA9CCD}" srcOrd="0" destOrd="0" presId="urn:microsoft.com/office/officeart/2008/layout/AlternatingHexagons"/>
    <dgm:cxn modelId="{FC46E76B-8D17-4BF0-A6FB-CD415518083A}" type="presParOf" srcId="{C45E0105-0AFB-4C37-ABDD-C23C5436409C}" destId="{889648A3-AD66-45A9-BF58-E4DB5B149D2A}" srcOrd="1" destOrd="0" presId="urn:microsoft.com/office/officeart/2008/layout/AlternatingHexagons"/>
    <dgm:cxn modelId="{0606CA73-5284-4F3D-87A7-C6CA7D8143F9}" type="presParOf" srcId="{C45E0105-0AFB-4C37-ABDD-C23C5436409C}" destId="{9847BC0E-207B-436D-9BF3-F32A97EF893F}" srcOrd="2" destOrd="0" presId="urn:microsoft.com/office/officeart/2008/layout/AlternatingHexagons"/>
    <dgm:cxn modelId="{18E00E8F-2E02-46FD-8036-CB1EA8CAED30}" type="presParOf" srcId="{C45E0105-0AFB-4C37-ABDD-C23C5436409C}" destId="{189475EC-7A76-4846-AC61-C0AD0BD90B41}" srcOrd="3" destOrd="0" presId="urn:microsoft.com/office/officeart/2008/layout/AlternatingHexagons"/>
    <dgm:cxn modelId="{4EF640E2-7861-4B86-B372-15690A4951BE}" type="presParOf" srcId="{C45E0105-0AFB-4C37-ABDD-C23C5436409C}" destId="{3070D9D6-558D-4744-A33B-39AF58C67C39}" srcOrd="4" destOrd="0" presId="urn:microsoft.com/office/officeart/2008/layout/AlternatingHexagons"/>
    <dgm:cxn modelId="{8F0CA7B2-DD6B-4419-B46F-7D81160B860A}" type="presParOf" srcId="{C8E7BB31-1391-4932-8A87-CBEF28598B1B}" destId="{74228358-C687-4A47-B6C0-C4EA45C6363B}" srcOrd="1" destOrd="0" presId="urn:microsoft.com/office/officeart/2008/layout/AlternatingHexagons"/>
    <dgm:cxn modelId="{CFCBF507-AF16-4C66-A89E-6CAADA117EEB}" type="presParOf" srcId="{C8E7BB31-1391-4932-8A87-CBEF28598B1B}" destId="{306E95CA-8E73-437B-998A-C42AF88EA88B}" srcOrd="2" destOrd="0" presId="urn:microsoft.com/office/officeart/2008/layout/AlternatingHexagons"/>
    <dgm:cxn modelId="{2F994232-5225-4640-B209-A8C90BFF03D3}" type="presParOf" srcId="{306E95CA-8E73-437B-998A-C42AF88EA88B}" destId="{6220F66D-3881-4EF0-B18C-6E30FD383B7E}" srcOrd="0" destOrd="0" presId="urn:microsoft.com/office/officeart/2008/layout/AlternatingHexagons"/>
    <dgm:cxn modelId="{05ED2223-2AF8-466E-A804-9BF3AF526773}" type="presParOf" srcId="{306E95CA-8E73-437B-998A-C42AF88EA88B}" destId="{EC1D42F0-A690-4738-989E-B9AACADF133B}" srcOrd="1" destOrd="0" presId="urn:microsoft.com/office/officeart/2008/layout/AlternatingHexagons"/>
    <dgm:cxn modelId="{42E9614E-4607-4192-B220-E7A1C43849D3}" type="presParOf" srcId="{306E95CA-8E73-437B-998A-C42AF88EA88B}" destId="{9886559A-1201-49AE-8FD5-5FDCFA6D84D2}" srcOrd="2" destOrd="0" presId="urn:microsoft.com/office/officeart/2008/layout/AlternatingHexagons"/>
    <dgm:cxn modelId="{331E30E8-3C41-49C6-B57D-21FE23E17B49}" type="presParOf" srcId="{306E95CA-8E73-437B-998A-C42AF88EA88B}" destId="{F8AE39B9-2D83-4C5C-88A8-7BED7A30472B}" srcOrd="3" destOrd="0" presId="urn:microsoft.com/office/officeart/2008/layout/AlternatingHexagons"/>
    <dgm:cxn modelId="{E328621A-7E90-4DB3-ACA4-47782E8F4E41}" type="presParOf" srcId="{306E95CA-8E73-437B-998A-C42AF88EA88B}" destId="{19BD4586-667D-4D75-8270-16870AD4EB9E}" srcOrd="4" destOrd="0" presId="urn:microsoft.com/office/officeart/2008/layout/AlternatingHexagons"/>
    <dgm:cxn modelId="{7030925D-CF3E-4D5A-86C2-6B4E19302BB7}" type="presParOf" srcId="{C8E7BB31-1391-4932-8A87-CBEF28598B1B}" destId="{6395DC94-1BCB-4682-B8E3-83E3FC1417E5}" srcOrd="3" destOrd="0" presId="urn:microsoft.com/office/officeart/2008/layout/AlternatingHexagons"/>
    <dgm:cxn modelId="{C3DD4909-5256-4102-A754-B39114C09FE8}" type="presParOf" srcId="{C8E7BB31-1391-4932-8A87-CBEF28598B1B}" destId="{A5292404-659F-4813-B6F2-AF772C76B2A4}" srcOrd="4" destOrd="0" presId="urn:microsoft.com/office/officeart/2008/layout/AlternatingHexagons"/>
    <dgm:cxn modelId="{C66369B7-63B6-420D-804F-A72BF804F471}" type="presParOf" srcId="{A5292404-659F-4813-B6F2-AF772C76B2A4}" destId="{EB926737-42A4-470B-A125-F36ED37B0920}" srcOrd="0" destOrd="0" presId="urn:microsoft.com/office/officeart/2008/layout/AlternatingHexagons"/>
    <dgm:cxn modelId="{DA7C150C-FEDC-4A05-BC9B-B0BDA539AE67}" type="presParOf" srcId="{A5292404-659F-4813-B6F2-AF772C76B2A4}" destId="{89D1951F-E3AC-4516-84C8-2698031521C2}" srcOrd="1" destOrd="0" presId="urn:microsoft.com/office/officeart/2008/layout/AlternatingHexagons"/>
    <dgm:cxn modelId="{65741DB3-6EA5-4382-AE45-826FAA506CE1}" type="presParOf" srcId="{A5292404-659F-4813-B6F2-AF772C76B2A4}" destId="{268B4FC7-9417-4C49-8775-ABA6528B3DFE}" srcOrd="2" destOrd="0" presId="urn:microsoft.com/office/officeart/2008/layout/AlternatingHexagons"/>
    <dgm:cxn modelId="{67ED2A21-14A8-4FC5-92A9-2A46E3CADB6A}" type="presParOf" srcId="{A5292404-659F-4813-B6F2-AF772C76B2A4}" destId="{7EDD7AB2-BEDF-43FD-A6FB-044F5BFF19CE}" srcOrd="3" destOrd="0" presId="urn:microsoft.com/office/officeart/2008/layout/AlternatingHexagons"/>
    <dgm:cxn modelId="{F94FA39B-1625-4C90-9199-C17368EE0745}" type="presParOf" srcId="{A5292404-659F-4813-B6F2-AF772C76B2A4}" destId="{6B0064D0-D7F8-4CAD-AD0A-E926523A0760}" srcOrd="4" destOrd="0" presId="urn:microsoft.com/office/officeart/2008/layout/AlternatingHexagons"/>
    <dgm:cxn modelId="{C41DA0A1-2AB2-4EC8-9DD9-A2BAE4496BC4}" type="presParOf" srcId="{C8E7BB31-1391-4932-8A87-CBEF28598B1B}" destId="{2BE03B59-2A98-4EF0-A9F2-130F18786C2D}" srcOrd="5" destOrd="0" presId="urn:microsoft.com/office/officeart/2008/layout/AlternatingHexagons"/>
    <dgm:cxn modelId="{12984DF5-F957-40D7-901B-E026CDB2036F}" type="presParOf" srcId="{C8E7BB31-1391-4932-8A87-CBEF28598B1B}" destId="{7875E335-5DB3-44C3-AD96-052ADD3BE799}" srcOrd="6" destOrd="0" presId="urn:microsoft.com/office/officeart/2008/layout/AlternatingHexagons"/>
    <dgm:cxn modelId="{D520675B-EC0B-47A4-B9BC-72EA5657A576}" type="presParOf" srcId="{7875E335-5DB3-44C3-AD96-052ADD3BE799}" destId="{481E9502-8B71-437D-A42D-17983C757F1C}" srcOrd="0" destOrd="0" presId="urn:microsoft.com/office/officeart/2008/layout/AlternatingHexagons"/>
    <dgm:cxn modelId="{61E76C68-F04E-49CD-8F7E-0FAB16FC12F7}" type="presParOf" srcId="{7875E335-5DB3-44C3-AD96-052ADD3BE799}" destId="{E6CF3C79-9837-4FCE-8A24-0F0C719D9333}" srcOrd="1" destOrd="0" presId="urn:microsoft.com/office/officeart/2008/layout/AlternatingHexagons"/>
    <dgm:cxn modelId="{7C3078EB-5727-4D29-AE87-0D6B4A559E5E}" type="presParOf" srcId="{7875E335-5DB3-44C3-AD96-052ADD3BE799}" destId="{1A674166-918D-4419-8EEB-F82224648F8A}" srcOrd="2" destOrd="0" presId="urn:microsoft.com/office/officeart/2008/layout/AlternatingHexagons"/>
    <dgm:cxn modelId="{DCC65A6D-4A53-4B0B-9FED-04C22F63F2FE}" type="presParOf" srcId="{7875E335-5DB3-44C3-AD96-052ADD3BE799}" destId="{AE997AF4-7B8E-4E21-B8CD-8DDC36E867BC}" srcOrd="3" destOrd="0" presId="urn:microsoft.com/office/officeart/2008/layout/AlternatingHexagons"/>
    <dgm:cxn modelId="{DB37DA99-39A0-4A06-84E2-5A6208F52754}" type="presParOf" srcId="{7875E335-5DB3-44C3-AD96-052ADD3BE799}" destId="{CB92A1A8-397D-4D7E-9762-530024F98D84}" srcOrd="4" destOrd="0" presId="urn:microsoft.com/office/officeart/2008/layout/AlternatingHexagons"/>
    <dgm:cxn modelId="{AAA02B89-E503-4007-9CA5-F73F9F8ECBBE}" type="presParOf" srcId="{C8E7BB31-1391-4932-8A87-CBEF28598B1B}" destId="{DE4E6DD5-A35C-4CE7-8B46-59BB95A66C01}" srcOrd="7" destOrd="0" presId="urn:microsoft.com/office/officeart/2008/layout/AlternatingHexagons"/>
    <dgm:cxn modelId="{A7715620-3900-4CE6-A475-A8FFB32165C8}" type="presParOf" srcId="{C8E7BB31-1391-4932-8A87-CBEF28598B1B}" destId="{9F82CDBD-1BEA-445B-8C9F-3223F29901DE}" srcOrd="8" destOrd="0" presId="urn:microsoft.com/office/officeart/2008/layout/AlternatingHexagons"/>
    <dgm:cxn modelId="{25BD910A-140E-4C16-BDA8-B75A0F2A21C0}" type="presParOf" srcId="{9F82CDBD-1BEA-445B-8C9F-3223F29901DE}" destId="{DB1A7093-221F-4CB6-9165-968C57F6803B}" srcOrd="0" destOrd="0" presId="urn:microsoft.com/office/officeart/2008/layout/AlternatingHexagons"/>
    <dgm:cxn modelId="{A8CFAC7E-B8FE-4799-B1C6-4B00CA680FB5}" type="presParOf" srcId="{9F82CDBD-1BEA-445B-8C9F-3223F29901DE}" destId="{9EF9D87F-192B-4EAA-9EAF-D0F4611E21A5}" srcOrd="1" destOrd="0" presId="urn:microsoft.com/office/officeart/2008/layout/AlternatingHexagons"/>
    <dgm:cxn modelId="{2565782F-AB62-4970-B2C3-21FD1964A054}" type="presParOf" srcId="{9F82CDBD-1BEA-445B-8C9F-3223F29901DE}" destId="{176057A7-D901-4AD3-AAF1-C9EF65B496C2}" srcOrd="2" destOrd="0" presId="urn:microsoft.com/office/officeart/2008/layout/AlternatingHexagons"/>
    <dgm:cxn modelId="{3CA8DD20-20D8-4FC5-988D-17920823316C}" type="presParOf" srcId="{9F82CDBD-1BEA-445B-8C9F-3223F29901DE}" destId="{94706891-C247-4CE2-B0D0-76C0268C5A19}" srcOrd="3" destOrd="0" presId="urn:microsoft.com/office/officeart/2008/layout/AlternatingHexagons"/>
    <dgm:cxn modelId="{40FDCC87-49FE-40CA-B4D1-C36AD41746D7}" type="presParOf" srcId="{9F82CDBD-1BEA-445B-8C9F-3223F29901DE}" destId="{9F2324D3-ED52-4893-B45E-563824A19400}"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0FFD7D-6BBD-47F1-8B4F-85FB569B02E5}" type="doc">
      <dgm:prSet loTypeId="urn:microsoft.com/office/officeart/2005/8/layout/hProcess9" loCatId="process" qsTypeId="urn:microsoft.com/office/officeart/2005/8/quickstyle/simple2" qsCatId="simple" csTypeId="urn:microsoft.com/office/officeart/2005/8/colors/accent1_4" csCatId="accent1" phldr="1"/>
      <dgm:spPr/>
    </dgm:pt>
    <dgm:pt modelId="{FE3DF8F6-4D69-418C-9DAB-82256B86FEF0}">
      <dgm:prSet phldrT="[טקסט]"/>
      <dgm:spPr>
        <a:solidFill>
          <a:schemeClr val="tx2">
            <a:lumMod val="75000"/>
          </a:schemeClr>
        </a:solidFill>
      </dgm:spPr>
      <dgm:t>
        <a:bodyPr/>
        <a:lstStyle/>
        <a:p>
          <a:pPr rtl="1"/>
          <a:r>
            <a:rPr lang="he-IL" dirty="0" smtClean="0"/>
            <a:t>ביצוע סקר עמדות וצרכים</a:t>
          </a:r>
          <a:endParaRPr lang="he-IL"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780EAE8-67AD-4A49-8991-1BC703C3F349}" type="parTrans" cxnId="{5AB16D82-4F03-411D-9B38-FD93EFA1319C}">
      <dgm:prSet/>
      <dgm:spPr/>
      <dgm:t>
        <a:bodyPr/>
        <a:lstStyle/>
        <a:p>
          <a:pPr rtl="1"/>
          <a:endParaRPr lang="he-IL"/>
        </a:p>
      </dgm:t>
    </dgm:pt>
    <dgm:pt modelId="{B0E0E2CD-69CE-46EE-9AE7-5184FE06A040}" type="sibTrans" cxnId="{5AB16D82-4F03-411D-9B38-FD93EFA1319C}">
      <dgm:prSet/>
      <dgm:spPr/>
      <dgm:t>
        <a:bodyPr/>
        <a:lstStyle/>
        <a:p>
          <a:pPr rtl="1"/>
          <a:endParaRPr lang="he-IL"/>
        </a:p>
      </dgm:t>
    </dgm:pt>
    <dgm:pt modelId="{E770044E-9391-413C-857A-A041E890C271}">
      <dgm:prSet phldrT="[טקסט]"/>
      <dgm:spPr>
        <a:solidFill>
          <a:schemeClr val="accent1">
            <a:lumMod val="75000"/>
          </a:schemeClr>
        </a:solidFill>
      </dgm:spPr>
      <dgm:t>
        <a:bodyPr/>
        <a:lstStyle/>
        <a:p>
          <a:pPr rtl="1"/>
          <a:r>
            <a:rPr lang="he-IL" dirty="0" smtClean="0"/>
            <a:t>מיקוד ב </a:t>
          </a:r>
          <a:r>
            <a:rPr lang="en-US" dirty="0" smtClean="0"/>
            <a:t>Top 3</a:t>
          </a:r>
          <a:r>
            <a:rPr lang="he-IL" dirty="0" smtClean="0"/>
            <a:t> לשינוי ביחס למצב הקיים</a:t>
          </a:r>
          <a:endParaRPr lang="he-IL" dirty="0"/>
        </a:p>
      </dgm:t>
    </dgm:pt>
    <dgm:pt modelId="{56B782F9-54AF-4784-9543-B1DC4E6B7BB4}" type="parTrans" cxnId="{ACDA6E70-10BA-41EF-B71F-5781C7A6B649}">
      <dgm:prSet/>
      <dgm:spPr/>
      <dgm:t>
        <a:bodyPr/>
        <a:lstStyle/>
        <a:p>
          <a:pPr rtl="1"/>
          <a:endParaRPr lang="he-IL"/>
        </a:p>
      </dgm:t>
    </dgm:pt>
    <dgm:pt modelId="{C3BE99BD-A6DE-4315-91C8-3941DD95EE1F}" type="sibTrans" cxnId="{ACDA6E70-10BA-41EF-B71F-5781C7A6B649}">
      <dgm:prSet/>
      <dgm:spPr/>
      <dgm:t>
        <a:bodyPr/>
        <a:lstStyle/>
        <a:p>
          <a:pPr rtl="1"/>
          <a:endParaRPr lang="he-IL"/>
        </a:p>
      </dgm:t>
    </dgm:pt>
    <dgm:pt modelId="{BB98B7BB-6669-44E4-92DC-9A2015B7C1AA}">
      <dgm:prSet phldrT="[טקסט]">
        <dgm:style>
          <a:lnRef idx="3">
            <a:schemeClr val="lt1"/>
          </a:lnRef>
          <a:fillRef idx="1">
            <a:schemeClr val="accent1"/>
          </a:fillRef>
          <a:effectRef idx="1">
            <a:schemeClr val="accent1"/>
          </a:effectRef>
          <a:fontRef idx="minor">
            <a:schemeClr val="lt1"/>
          </a:fontRef>
        </dgm:style>
      </dgm:prSet>
      <dgm:spPr>
        <a:gradFill rotWithShape="0">
          <a:gsLst>
            <a:gs pos="0">
              <a:schemeClr val="bg1"/>
            </a:gs>
            <a:gs pos="39000">
              <a:srgbClr val="0070C0"/>
            </a:gs>
            <a:gs pos="98750">
              <a:srgbClr val="000054"/>
            </a:gs>
            <a:gs pos="88000">
              <a:srgbClr val="000099"/>
            </a:gs>
          </a:gsLst>
          <a:lin ang="10800000" scaled="1"/>
        </a:gradFill>
      </dgm:spPr>
      <dgm:t>
        <a:bodyPr/>
        <a:lstStyle/>
        <a:p>
          <a:pPr rtl="1"/>
          <a:r>
            <a:rPr lang="he-IL" dirty="0" smtClean="0"/>
            <a:t>גיבוש המלצות והצגתן לנציב שירות המדינה / צוות הרפורמה</a:t>
          </a:r>
          <a:endParaRPr lang="he-IL" dirty="0"/>
        </a:p>
      </dgm:t>
    </dgm:pt>
    <dgm:pt modelId="{8D32ADC2-67DE-4E90-9EF6-754756EE2670}" type="parTrans" cxnId="{6076E9BC-F373-43AF-AB6D-58C76E34E898}">
      <dgm:prSet/>
      <dgm:spPr/>
      <dgm:t>
        <a:bodyPr/>
        <a:lstStyle/>
        <a:p>
          <a:pPr rtl="1"/>
          <a:endParaRPr lang="he-IL"/>
        </a:p>
      </dgm:t>
    </dgm:pt>
    <dgm:pt modelId="{10AA8F0D-6A32-4C7B-9C78-20E591930C6A}" type="sibTrans" cxnId="{6076E9BC-F373-43AF-AB6D-58C76E34E898}">
      <dgm:prSet/>
      <dgm:spPr/>
      <dgm:t>
        <a:bodyPr/>
        <a:lstStyle/>
        <a:p>
          <a:pPr rtl="1"/>
          <a:endParaRPr lang="he-IL"/>
        </a:p>
      </dgm:t>
    </dgm:pt>
    <dgm:pt modelId="{2684F715-8C78-44CC-8489-186113738C9A}" type="pres">
      <dgm:prSet presAssocID="{510FFD7D-6BBD-47F1-8B4F-85FB569B02E5}" presName="CompostProcess" presStyleCnt="0">
        <dgm:presLayoutVars>
          <dgm:dir/>
          <dgm:resizeHandles val="exact"/>
        </dgm:presLayoutVars>
      </dgm:prSet>
      <dgm:spPr/>
    </dgm:pt>
    <dgm:pt modelId="{C0C78379-3FB7-4E50-A819-D0207B0BAD1F}" type="pres">
      <dgm:prSet presAssocID="{510FFD7D-6BBD-47F1-8B4F-85FB569B02E5}" presName="arrow" presStyleLbl="bgShp" presStyleIdx="0" presStyleCnt="1"/>
      <dgm:spPr/>
    </dgm:pt>
    <dgm:pt modelId="{F25ABA27-BF9B-4810-A385-74C6DF14DD02}" type="pres">
      <dgm:prSet presAssocID="{510FFD7D-6BBD-47F1-8B4F-85FB569B02E5}" presName="linearProcess" presStyleCnt="0"/>
      <dgm:spPr/>
    </dgm:pt>
    <dgm:pt modelId="{D23E65DC-2A78-4FCA-95E8-78DEC261DB82}" type="pres">
      <dgm:prSet presAssocID="{FE3DF8F6-4D69-418C-9DAB-82256B86FEF0}" presName="textNode" presStyleLbl="node1" presStyleIdx="0" presStyleCnt="3">
        <dgm:presLayoutVars>
          <dgm:bulletEnabled val="1"/>
        </dgm:presLayoutVars>
      </dgm:prSet>
      <dgm:spPr/>
      <dgm:t>
        <a:bodyPr/>
        <a:lstStyle/>
        <a:p>
          <a:pPr rtl="1"/>
          <a:endParaRPr lang="he-IL"/>
        </a:p>
      </dgm:t>
    </dgm:pt>
    <dgm:pt modelId="{0976FF33-39F6-4F1E-8BB8-DDA7EE560810}" type="pres">
      <dgm:prSet presAssocID="{B0E0E2CD-69CE-46EE-9AE7-5184FE06A040}" presName="sibTrans" presStyleCnt="0"/>
      <dgm:spPr/>
    </dgm:pt>
    <dgm:pt modelId="{3EA1D47F-76DB-462B-BE19-E54FEFEC025E}" type="pres">
      <dgm:prSet presAssocID="{E770044E-9391-413C-857A-A041E890C271}" presName="textNode" presStyleLbl="node1" presStyleIdx="1" presStyleCnt="3">
        <dgm:presLayoutVars>
          <dgm:bulletEnabled val="1"/>
        </dgm:presLayoutVars>
      </dgm:prSet>
      <dgm:spPr/>
      <dgm:t>
        <a:bodyPr/>
        <a:lstStyle/>
        <a:p>
          <a:pPr rtl="1"/>
          <a:endParaRPr lang="he-IL"/>
        </a:p>
      </dgm:t>
    </dgm:pt>
    <dgm:pt modelId="{C7FF8824-C98F-4B57-BD59-CF6ABB1AFC25}" type="pres">
      <dgm:prSet presAssocID="{C3BE99BD-A6DE-4315-91C8-3941DD95EE1F}" presName="sibTrans" presStyleCnt="0"/>
      <dgm:spPr/>
    </dgm:pt>
    <dgm:pt modelId="{120B84D4-4EE2-4048-85DC-39DCF922379D}" type="pres">
      <dgm:prSet presAssocID="{BB98B7BB-6669-44E4-92DC-9A2015B7C1AA}" presName="textNode" presStyleLbl="node1" presStyleIdx="2" presStyleCnt="3">
        <dgm:presLayoutVars>
          <dgm:bulletEnabled val="1"/>
        </dgm:presLayoutVars>
      </dgm:prSet>
      <dgm:spPr/>
      <dgm:t>
        <a:bodyPr/>
        <a:lstStyle/>
        <a:p>
          <a:pPr rtl="1"/>
          <a:endParaRPr lang="he-IL"/>
        </a:p>
      </dgm:t>
    </dgm:pt>
  </dgm:ptLst>
  <dgm:cxnLst>
    <dgm:cxn modelId="{AA3AD960-45CC-4932-8C0F-26ABE6E137EA}" type="presOf" srcId="{510FFD7D-6BBD-47F1-8B4F-85FB569B02E5}" destId="{2684F715-8C78-44CC-8489-186113738C9A}" srcOrd="0" destOrd="0" presId="urn:microsoft.com/office/officeart/2005/8/layout/hProcess9"/>
    <dgm:cxn modelId="{B94F524D-3ED8-4C7B-8154-2DF18B7F52A4}" type="presOf" srcId="{BB98B7BB-6669-44E4-92DC-9A2015B7C1AA}" destId="{120B84D4-4EE2-4048-85DC-39DCF922379D}" srcOrd="0" destOrd="0" presId="urn:microsoft.com/office/officeart/2005/8/layout/hProcess9"/>
    <dgm:cxn modelId="{6076E9BC-F373-43AF-AB6D-58C76E34E898}" srcId="{510FFD7D-6BBD-47F1-8B4F-85FB569B02E5}" destId="{BB98B7BB-6669-44E4-92DC-9A2015B7C1AA}" srcOrd="2" destOrd="0" parTransId="{8D32ADC2-67DE-4E90-9EF6-754756EE2670}" sibTransId="{10AA8F0D-6A32-4C7B-9C78-20E591930C6A}"/>
    <dgm:cxn modelId="{FCB2FDFB-25F0-4D2C-A14A-DD215A09B71B}" type="presOf" srcId="{E770044E-9391-413C-857A-A041E890C271}" destId="{3EA1D47F-76DB-462B-BE19-E54FEFEC025E}" srcOrd="0" destOrd="0" presId="urn:microsoft.com/office/officeart/2005/8/layout/hProcess9"/>
    <dgm:cxn modelId="{5AB16D82-4F03-411D-9B38-FD93EFA1319C}" srcId="{510FFD7D-6BBD-47F1-8B4F-85FB569B02E5}" destId="{FE3DF8F6-4D69-418C-9DAB-82256B86FEF0}" srcOrd="0" destOrd="0" parTransId="{D780EAE8-67AD-4A49-8991-1BC703C3F349}" sibTransId="{B0E0E2CD-69CE-46EE-9AE7-5184FE06A040}"/>
    <dgm:cxn modelId="{6B69BC82-A09E-4617-B682-C2463A938AD4}" type="presOf" srcId="{FE3DF8F6-4D69-418C-9DAB-82256B86FEF0}" destId="{D23E65DC-2A78-4FCA-95E8-78DEC261DB82}" srcOrd="0" destOrd="0" presId="urn:microsoft.com/office/officeart/2005/8/layout/hProcess9"/>
    <dgm:cxn modelId="{ACDA6E70-10BA-41EF-B71F-5781C7A6B649}" srcId="{510FFD7D-6BBD-47F1-8B4F-85FB569B02E5}" destId="{E770044E-9391-413C-857A-A041E890C271}" srcOrd="1" destOrd="0" parTransId="{56B782F9-54AF-4784-9543-B1DC4E6B7BB4}" sibTransId="{C3BE99BD-A6DE-4315-91C8-3941DD95EE1F}"/>
    <dgm:cxn modelId="{DAC94613-F4FC-435C-AC71-E2E9179F87A3}" type="presParOf" srcId="{2684F715-8C78-44CC-8489-186113738C9A}" destId="{C0C78379-3FB7-4E50-A819-D0207B0BAD1F}" srcOrd="0" destOrd="0" presId="urn:microsoft.com/office/officeart/2005/8/layout/hProcess9"/>
    <dgm:cxn modelId="{B61D4A16-00EF-4302-A9A9-0A634CC86E44}" type="presParOf" srcId="{2684F715-8C78-44CC-8489-186113738C9A}" destId="{F25ABA27-BF9B-4810-A385-74C6DF14DD02}" srcOrd="1" destOrd="0" presId="urn:microsoft.com/office/officeart/2005/8/layout/hProcess9"/>
    <dgm:cxn modelId="{0A7E05C4-9F1C-4886-9BF9-187FD598D112}" type="presParOf" srcId="{F25ABA27-BF9B-4810-A385-74C6DF14DD02}" destId="{D23E65DC-2A78-4FCA-95E8-78DEC261DB82}" srcOrd="0" destOrd="0" presId="urn:microsoft.com/office/officeart/2005/8/layout/hProcess9"/>
    <dgm:cxn modelId="{CC3EC346-EDE8-4920-BBA8-B6DA22E533BD}" type="presParOf" srcId="{F25ABA27-BF9B-4810-A385-74C6DF14DD02}" destId="{0976FF33-39F6-4F1E-8BB8-DDA7EE560810}" srcOrd="1" destOrd="0" presId="urn:microsoft.com/office/officeart/2005/8/layout/hProcess9"/>
    <dgm:cxn modelId="{A493D2F8-0CDF-44EC-AFFC-D7929480D75F}" type="presParOf" srcId="{F25ABA27-BF9B-4810-A385-74C6DF14DD02}" destId="{3EA1D47F-76DB-462B-BE19-E54FEFEC025E}" srcOrd="2" destOrd="0" presId="urn:microsoft.com/office/officeart/2005/8/layout/hProcess9"/>
    <dgm:cxn modelId="{EACB5D0D-D2C4-41D5-9401-E469C150D291}" type="presParOf" srcId="{F25ABA27-BF9B-4810-A385-74C6DF14DD02}" destId="{C7FF8824-C98F-4B57-BD59-CF6ABB1AFC25}" srcOrd="3" destOrd="0" presId="urn:microsoft.com/office/officeart/2005/8/layout/hProcess9"/>
    <dgm:cxn modelId="{21276FEC-BA77-453F-9019-B4F8E91F7878}" type="presParOf" srcId="{F25ABA27-BF9B-4810-A385-74C6DF14DD02}" destId="{120B84D4-4EE2-4048-85DC-39DCF922379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4E0DD-8392-49AE-909A-4E419CDA9CCD}">
      <dsp:nvSpPr>
        <dsp:cNvPr id="0" name=""/>
        <dsp:cNvSpPr/>
      </dsp:nvSpPr>
      <dsp:spPr>
        <a:xfrm rot="5400000">
          <a:off x="6965949" y="-305712"/>
          <a:ext cx="1111250" cy="2730797"/>
        </a:xfrm>
        <a:prstGeom prst="hexagon">
          <a:avLst>
            <a:gd name="adj" fmla="val 25000"/>
            <a:gd name="vf" fmla="val 11547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התאמת ניהול ההון האנושי לאתגרים וליעדי הממשלה</a:t>
          </a:r>
          <a:endParaRPr lang="he-IL" sz="2000" kern="1200" dirty="0">
            <a:solidFill>
              <a:schemeClr val="tx1"/>
            </a:solidFill>
          </a:endParaRPr>
        </a:p>
      </dsp:txBody>
      <dsp:txXfrm rot="-5400000">
        <a:off x="6611309" y="689269"/>
        <a:ext cx="1820531" cy="740834"/>
      </dsp:txXfrm>
    </dsp:sp>
    <dsp:sp modelId="{889648A3-AD66-45A9-BF58-E4DB5B149D2A}">
      <dsp:nvSpPr>
        <dsp:cNvPr id="0" name=""/>
        <dsp:cNvSpPr/>
      </dsp:nvSpPr>
      <dsp:spPr>
        <a:xfrm>
          <a:off x="5948862" y="618821"/>
          <a:ext cx="1501964" cy="666750"/>
        </a:xfrm>
        <a:prstGeom prst="rect">
          <a:avLst/>
        </a:prstGeom>
        <a:noFill/>
        <a:ln>
          <a:noFill/>
        </a:ln>
        <a:effectLst/>
      </dsp:spPr>
      <dsp:style>
        <a:lnRef idx="0">
          <a:scrgbClr r="0" g="0" b="0"/>
        </a:lnRef>
        <a:fillRef idx="0">
          <a:scrgbClr r="0" g="0" b="0"/>
        </a:fillRef>
        <a:effectRef idx="0">
          <a:scrgbClr r="0" g="0" b="0"/>
        </a:effectRef>
        <a:fontRef idx="minor"/>
      </dsp:style>
    </dsp:sp>
    <dsp:sp modelId="{3070D9D6-558D-4744-A33B-39AF58C67C39}">
      <dsp:nvSpPr>
        <dsp:cNvPr id="0" name=""/>
        <dsp:cNvSpPr/>
      </dsp:nvSpPr>
      <dsp:spPr>
        <a:xfrm rot="5400000">
          <a:off x="3974563" y="2726440"/>
          <a:ext cx="1111250" cy="2652884"/>
        </a:xfrm>
        <a:prstGeom prst="hexagon">
          <a:avLst>
            <a:gd name="adj" fmla="val 25000"/>
            <a:gd name="vf" fmla="val 115470"/>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smtClean="0">
              <a:solidFill>
                <a:schemeClr val="tx1"/>
              </a:solidFill>
            </a:rPr>
            <a:t>ערכי מנהל תקין, טוהר מידות, יושרה ושקיפות</a:t>
          </a:r>
          <a:endParaRPr lang="he-IL" sz="2000" kern="1200" dirty="0">
            <a:solidFill>
              <a:schemeClr val="tx1"/>
            </a:solidFill>
          </a:endParaRPr>
        </a:p>
      </dsp:txBody>
      <dsp:txXfrm rot="-5400000">
        <a:off x="3645893" y="3682465"/>
        <a:ext cx="1768590" cy="740834"/>
      </dsp:txXfrm>
    </dsp:sp>
    <dsp:sp modelId="{6220F66D-3881-4EF0-B18C-6E30FD383B7E}">
      <dsp:nvSpPr>
        <dsp:cNvPr id="0" name=""/>
        <dsp:cNvSpPr/>
      </dsp:nvSpPr>
      <dsp:spPr>
        <a:xfrm rot="5400000">
          <a:off x="1009681" y="-396013"/>
          <a:ext cx="1111250" cy="2767380"/>
        </a:xfrm>
        <a:prstGeom prst="hexagon">
          <a:avLst>
            <a:gd name="adj" fmla="val 25000"/>
            <a:gd name="vf" fmla="val 115470"/>
          </a:avLst>
        </a:prstGeom>
        <a:solidFill>
          <a:srgbClr val="CCFF99"/>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חיזוק המשרדים ויח' הסמך והתאמה בין סמכותם לאחריות המוטלת עליהם</a:t>
          </a:r>
          <a:endParaRPr lang="he-IL" sz="2000" kern="1200" dirty="0">
            <a:solidFill>
              <a:schemeClr val="tx1"/>
            </a:solidFill>
          </a:endParaRPr>
        </a:p>
      </dsp:txBody>
      <dsp:txXfrm rot="-5400000">
        <a:off x="642846" y="617260"/>
        <a:ext cx="1844920" cy="740834"/>
      </dsp:txXfrm>
    </dsp:sp>
    <dsp:sp modelId="{EC1D42F0-A690-4738-989E-B9AACADF133B}">
      <dsp:nvSpPr>
        <dsp:cNvPr id="0" name=""/>
        <dsp:cNvSpPr/>
      </dsp:nvSpPr>
      <dsp:spPr>
        <a:xfrm>
          <a:off x="2442064" y="1167654"/>
          <a:ext cx="1453513" cy="666750"/>
        </a:xfrm>
        <a:prstGeom prst="rect">
          <a:avLst/>
        </a:prstGeom>
        <a:noFill/>
        <a:ln>
          <a:noFill/>
        </a:ln>
        <a:effectLst/>
      </dsp:spPr>
      <dsp:style>
        <a:lnRef idx="0">
          <a:scrgbClr r="0" g="0" b="0"/>
        </a:lnRef>
        <a:fillRef idx="0">
          <a:scrgbClr r="0" g="0" b="0"/>
        </a:fillRef>
        <a:effectRef idx="0">
          <a:scrgbClr r="0" g="0" b="0"/>
        </a:effectRef>
        <a:fontRef idx="minor"/>
      </dsp:style>
    </dsp:sp>
    <dsp:sp modelId="{19BD4586-667D-4D75-8270-16870AD4EB9E}">
      <dsp:nvSpPr>
        <dsp:cNvPr id="0" name=""/>
        <dsp:cNvSpPr/>
      </dsp:nvSpPr>
      <dsp:spPr>
        <a:xfrm rot="5400000">
          <a:off x="6880662" y="2687372"/>
          <a:ext cx="1111250" cy="2731020"/>
        </a:xfrm>
        <a:prstGeom prst="hexagon">
          <a:avLst>
            <a:gd name="adj" fmla="val 25000"/>
            <a:gd name="vf" fmla="val 115470"/>
          </a:avLst>
        </a:prstGeom>
        <a:solidFill>
          <a:srgbClr val="FF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גיבוש קוד אתי לשירות המדינה, תוך בניית אתוס השירות</a:t>
          </a:r>
          <a:endParaRPr lang="he-IL" sz="2000" kern="1200" dirty="0">
            <a:solidFill>
              <a:schemeClr val="tx1"/>
            </a:solidFill>
          </a:endParaRPr>
        </a:p>
      </dsp:txBody>
      <dsp:txXfrm rot="-5400000">
        <a:off x="6525947" y="3682465"/>
        <a:ext cx="1820680" cy="740834"/>
      </dsp:txXfrm>
    </dsp:sp>
    <dsp:sp modelId="{EB926737-42A4-470B-A125-F36ED37B0920}">
      <dsp:nvSpPr>
        <dsp:cNvPr id="0" name=""/>
        <dsp:cNvSpPr/>
      </dsp:nvSpPr>
      <dsp:spPr>
        <a:xfrm rot="5400000">
          <a:off x="4030473" y="-305712"/>
          <a:ext cx="1111250" cy="2730797"/>
        </a:xfrm>
        <a:prstGeom prst="hexagon">
          <a:avLst>
            <a:gd name="adj" fmla="val 25000"/>
            <a:gd name="vf" fmla="val 115470"/>
          </a:avLst>
        </a:prstGeom>
        <a:solidFill>
          <a:srgbClr val="33CC3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חיזוק הנציבות כגוף אסטרטגי מקצועי לניהול ההון האנושי</a:t>
          </a:r>
          <a:endParaRPr lang="he-IL" sz="2000" kern="1200" dirty="0">
            <a:solidFill>
              <a:schemeClr val="tx1"/>
            </a:solidFill>
          </a:endParaRPr>
        </a:p>
      </dsp:txBody>
      <dsp:txXfrm rot="-5400000">
        <a:off x="3675833" y="689269"/>
        <a:ext cx="1820531" cy="740834"/>
      </dsp:txXfrm>
    </dsp:sp>
    <dsp:sp modelId="{89D1951F-E3AC-4516-84C8-2698031521C2}">
      <dsp:nvSpPr>
        <dsp:cNvPr id="0" name=""/>
        <dsp:cNvSpPr/>
      </dsp:nvSpPr>
      <dsp:spPr>
        <a:xfrm>
          <a:off x="5968401" y="2505279"/>
          <a:ext cx="1501964" cy="666750"/>
        </a:xfrm>
        <a:prstGeom prst="rect">
          <a:avLst/>
        </a:prstGeom>
        <a:noFill/>
        <a:ln>
          <a:noFill/>
        </a:ln>
        <a:effectLst/>
      </dsp:spPr>
      <dsp:style>
        <a:lnRef idx="0">
          <a:scrgbClr r="0" g="0" b="0"/>
        </a:lnRef>
        <a:fillRef idx="0">
          <a:scrgbClr r="0" g="0" b="0"/>
        </a:fillRef>
        <a:effectRef idx="0">
          <a:scrgbClr r="0" g="0" b="0"/>
        </a:effectRef>
        <a:fontRef idx="minor"/>
      </dsp:style>
    </dsp:sp>
    <dsp:sp modelId="{6B0064D0-D7F8-4CAD-AD0A-E926523A0760}">
      <dsp:nvSpPr>
        <dsp:cNvPr id="0" name=""/>
        <dsp:cNvSpPr/>
      </dsp:nvSpPr>
      <dsp:spPr>
        <a:xfrm rot="5400000">
          <a:off x="994673" y="2687362"/>
          <a:ext cx="1111250" cy="2731039"/>
        </a:xfrm>
        <a:prstGeom prst="hexagon">
          <a:avLst>
            <a:gd name="adj" fmla="val 25000"/>
            <a:gd name="vf" fmla="val 115470"/>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ראיית שירות המדינה כמכלול</a:t>
          </a:r>
          <a:endParaRPr lang="he-IL" sz="2000" kern="1200" dirty="0">
            <a:solidFill>
              <a:schemeClr val="tx1"/>
            </a:solidFill>
          </a:endParaRPr>
        </a:p>
      </dsp:txBody>
      <dsp:txXfrm rot="-5400000">
        <a:off x="639952" y="3682464"/>
        <a:ext cx="1820693" cy="740834"/>
      </dsp:txXfrm>
    </dsp:sp>
    <dsp:sp modelId="{481E9502-8B71-437D-A42D-17983C757F1C}">
      <dsp:nvSpPr>
        <dsp:cNvPr id="0" name=""/>
        <dsp:cNvSpPr/>
      </dsp:nvSpPr>
      <dsp:spPr>
        <a:xfrm rot="5400000">
          <a:off x="989287" y="1206453"/>
          <a:ext cx="1111250" cy="2730797"/>
        </a:xfrm>
        <a:prstGeom prst="hexagon">
          <a:avLst>
            <a:gd name="adj" fmla="val 25000"/>
            <a:gd name="vf" fmla="val 115470"/>
          </a:avLst>
        </a:prstGeom>
        <a:solidFill>
          <a:schemeClr val="tx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tx1"/>
              </a:solidFill>
            </a:rPr>
            <a:t>הגמשה    מהותית של הסדרי העסקה בשירות המדינה</a:t>
          </a:r>
          <a:endParaRPr lang="he-IL" sz="2000" kern="1200" dirty="0">
            <a:solidFill>
              <a:schemeClr val="tx1"/>
            </a:solidFill>
          </a:endParaRPr>
        </a:p>
      </dsp:txBody>
      <dsp:txXfrm rot="-5400000">
        <a:off x="634647" y="2201434"/>
        <a:ext cx="1820531" cy="740834"/>
      </dsp:txXfrm>
    </dsp:sp>
    <dsp:sp modelId="{E6CF3C79-9837-4FCE-8A24-0F0C719D9333}">
      <dsp:nvSpPr>
        <dsp:cNvPr id="0" name=""/>
        <dsp:cNvSpPr/>
      </dsp:nvSpPr>
      <dsp:spPr>
        <a:xfrm>
          <a:off x="2442059" y="3054113"/>
          <a:ext cx="1453513" cy="666750"/>
        </a:xfrm>
        <a:prstGeom prst="rect">
          <a:avLst/>
        </a:prstGeom>
        <a:noFill/>
        <a:ln>
          <a:noFill/>
        </a:ln>
        <a:effectLst/>
      </dsp:spPr>
      <dsp:style>
        <a:lnRef idx="0">
          <a:scrgbClr r="0" g="0" b="0"/>
        </a:lnRef>
        <a:fillRef idx="0">
          <a:scrgbClr r="0" g="0" b="0"/>
        </a:fillRef>
        <a:effectRef idx="0">
          <a:scrgbClr r="0" g="0" b="0"/>
        </a:effectRef>
        <a:fontRef idx="minor"/>
      </dsp:style>
    </dsp:sp>
    <dsp:sp modelId="{CB92A1A8-397D-4D7E-9762-530024F98D84}">
      <dsp:nvSpPr>
        <dsp:cNvPr id="0" name=""/>
        <dsp:cNvSpPr/>
      </dsp:nvSpPr>
      <dsp:spPr>
        <a:xfrm rot="5400000">
          <a:off x="3556688" y="1319224"/>
          <a:ext cx="1111250" cy="2731039"/>
        </a:xfrm>
        <a:prstGeom prst="hexagon">
          <a:avLst>
            <a:gd name="adj" fmla="val 25000"/>
            <a:gd name="vf" fmla="val 115470"/>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endParaRPr lang="he-IL" sz="2000" kern="1200" dirty="0">
            <a:solidFill>
              <a:schemeClr val="tx1"/>
            </a:solidFill>
          </a:endParaRPr>
        </a:p>
      </dsp:txBody>
      <dsp:txXfrm rot="-5400000">
        <a:off x="3201967" y="2314326"/>
        <a:ext cx="1820693" cy="740834"/>
      </dsp:txXfrm>
    </dsp:sp>
    <dsp:sp modelId="{DB1A7093-221F-4CB6-9165-968C57F6803B}">
      <dsp:nvSpPr>
        <dsp:cNvPr id="0" name=""/>
        <dsp:cNvSpPr/>
      </dsp:nvSpPr>
      <dsp:spPr>
        <a:xfrm rot="5400000">
          <a:off x="3971961" y="1251373"/>
          <a:ext cx="1111250" cy="2647470"/>
        </a:xfrm>
        <a:prstGeom prst="hexagon">
          <a:avLst>
            <a:gd name="adj" fmla="val 25000"/>
            <a:gd name="vf" fmla="val 115470"/>
          </a:avLst>
        </a:prstGeom>
        <a:solidFill>
          <a:schemeClr val="tx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bg1"/>
              </a:solidFill>
            </a:rPr>
            <a:t>מדיניות לפיתוח ההון האנושי וניהול קריירות</a:t>
          </a:r>
          <a:endParaRPr lang="he-IL" sz="2000" kern="1200" dirty="0">
            <a:solidFill>
              <a:schemeClr val="bg1"/>
            </a:solidFill>
          </a:endParaRPr>
        </a:p>
      </dsp:txBody>
      <dsp:txXfrm rot="-5400000">
        <a:off x="3645096" y="2204691"/>
        <a:ext cx="1764980" cy="740834"/>
      </dsp:txXfrm>
    </dsp:sp>
    <dsp:sp modelId="{9EF9D87F-192B-4EAA-9EAF-D0F4611E21A5}">
      <dsp:nvSpPr>
        <dsp:cNvPr id="0" name=""/>
        <dsp:cNvSpPr/>
      </dsp:nvSpPr>
      <dsp:spPr>
        <a:xfrm>
          <a:off x="5420090" y="3997342"/>
          <a:ext cx="1240155" cy="666750"/>
        </a:xfrm>
        <a:prstGeom prst="rect">
          <a:avLst/>
        </a:prstGeom>
        <a:noFill/>
        <a:ln>
          <a:noFill/>
        </a:ln>
        <a:effectLst/>
      </dsp:spPr>
      <dsp:style>
        <a:lnRef idx="0">
          <a:scrgbClr r="0" g="0" b="0"/>
        </a:lnRef>
        <a:fillRef idx="0">
          <a:scrgbClr r="0" g="0" b="0"/>
        </a:fillRef>
        <a:effectRef idx="0">
          <a:scrgbClr r="0" g="0" b="0"/>
        </a:effectRef>
        <a:fontRef idx="minor"/>
      </dsp:style>
    </dsp:sp>
    <dsp:sp modelId="{9F2324D3-ED52-4893-B45E-563824A19400}">
      <dsp:nvSpPr>
        <dsp:cNvPr id="0" name=""/>
        <dsp:cNvSpPr/>
      </dsp:nvSpPr>
      <dsp:spPr>
        <a:xfrm rot="5400000">
          <a:off x="6957381" y="1195633"/>
          <a:ext cx="1111250" cy="2758950"/>
        </a:xfrm>
        <a:prstGeom prst="hexagon">
          <a:avLst>
            <a:gd name="adj" fmla="val 25000"/>
            <a:gd name="vf" fmla="val 115470"/>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89000" rtl="1">
            <a:lnSpc>
              <a:spcPct val="90000"/>
            </a:lnSpc>
            <a:spcBef>
              <a:spcPct val="0"/>
            </a:spcBef>
            <a:spcAft>
              <a:spcPct val="35000"/>
            </a:spcAft>
          </a:pPr>
          <a:r>
            <a:rPr lang="he-IL" sz="2000" kern="1200" dirty="0" smtClean="0">
              <a:solidFill>
                <a:schemeClr val="bg1"/>
              </a:solidFill>
            </a:rPr>
            <a:t>בניית "עמוד שדרה ניהולי" של סגל בכיר</a:t>
          </a:r>
          <a:endParaRPr lang="he-IL" sz="2000" kern="1200" dirty="0">
            <a:solidFill>
              <a:schemeClr val="bg1"/>
            </a:solidFill>
          </a:endParaRPr>
        </a:p>
      </dsp:txBody>
      <dsp:txXfrm rot="-5400000">
        <a:off x="6593356" y="2204691"/>
        <a:ext cx="1839300" cy="7408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78379-3FB7-4E50-A819-D0207B0BAD1F}">
      <dsp:nvSpPr>
        <dsp:cNvPr id="0" name=""/>
        <dsp:cNvSpPr/>
      </dsp:nvSpPr>
      <dsp:spPr>
        <a:xfrm>
          <a:off x="457199" y="0"/>
          <a:ext cx="5181600" cy="4064000"/>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E65DC-2A78-4FCA-95E8-78DEC261DB82}">
      <dsp:nvSpPr>
        <dsp:cNvPr id="0" name=""/>
        <dsp:cNvSpPr/>
      </dsp:nvSpPr>
      <dsp:spPr>
        <a:xfrm>
          <a:off x="6548" y="1219199"/>
          <a:ext cx="1962150" cy="1625600"/>
        </a:xfrm>
        <a:prstGeom prst="round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kern="1200" dirty="0" smtClean="0"/>
            <a:t>ביצוע סקר עמדות וצרכים</a:t>
          </a:r>
          <a:endParaRPr lang="he-IL" sz="2100" kern="1200" dirty="0"/>
        </a:p>
      </dsp:txBody>
      <dsp:txXfrm>
        <a:off x="85903" y="1298554"/>
        <a:ext cx="1803440" cy="1466890"/>
      </dsp:txXfrm>
    </dsp:sp>
    <dsp:sp modelId="{3EA1D47F-76DB-462B-BE19-E54FEFEC025E}">
      <dsp:nvSpPr>
        <dsp:cNvPr id="0" name=""/>
        <dsp:cNvSpPr/>
      </dsp:nvSpPr>
      <dsp:spPr>
        <a:xfrm>
          <a:off x="2066925" y="1219199"/>
          <a:ext cx="1962150" cy="1625600"/>
        </a:xfrm>
        <a:prstGeom prst="roundRect">
          <a:avLst/>
        </a:prstGeom>
        <a:solidFill>
          <a:schemeClr val="accent1">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kern="1200" dirty="0" smtClean="0"/>
            <a:t>מיקוד ב </a:t>
          </a:r>
          <a:r>
            <a:rPr lang="en-US" sz="2100" kern="1200" dirty="0" smtClean="0"/>
            <a:t>Top 3</a:t>
          </a:r>
          <a:r>
            <a:rPr lang="he-IL" sz="2100" kern="1200" dirty="0" smtClean="0"/>
            <a:t> לשינוי ביחס למצב הקיים</a:t>
          </a:r>
          <a:endParaRPr lang="he-IL" sz="2100" kern="1200" dirty="0"/>
        </a:p>
      </dsp:txBody>
      <dsp:txXfrm>
        <a:off x="2146280" y="1298554"/>
        <a:ext cx="1803440" cy="1466890"/>
      </dsp:txXfrm>
    </dsp:sp>
    <dsp:sp modelId="{120B84D4-4EE2-4048-85DC-39DCF922379D}">
      <dsp:nvSpPr>
        <dsp:cNvPr id="0" name=""/>
        <dsp:cNvSpPr/>
      </dsp:nvSpPr>
      <dsp:spPr>
        <a:xfrm>
          <a:off x="4127301" y="1219199"/>
          <a:ext cx="1962150" cy="1625600"/>
        </a:xfrm>
        <a:prstGeom prst="roundRect">
          <a:avLst/>
        </a:prstGeom>
        <a:gradFill rotWithShape="0">
          <a:gsLst>
            <a:gs pos="0">
              <a:schemeClr val="bg1"/>
            </a:gs>
            <a:gs pos="39000">
              <a:srgbClr val="0070C0"/>
            </a:gs>
            <a:gs pos="98750">
              <a:srgbClr val="000054"/>
            </a:gs>
            <a:gs pos="88000">
              <a:srgbClr val="000099"/>
            </a:gs>
          </a:gsLst>
          <a:lin ang="10800000" scaled="1"/>
        </a:gra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he-IL" sz="2100" kern="1200" dirty="0" smtClean="0"/>
            <a:t>גיבוש המלצות והצגתן לנציב שירות המדינה / צוות הרפורמה</a:t>
          </a:r>
          <a:endParaRPr lang="he-IL" sz="2100" kern="1200" dirty="0"/>
        </a:p>
      </dsp:txBody>
      <dsp:txXfrm>
        <a:off x="4206656" y="1298554"/>
        <a:ext cx="1803440" cy="146689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EB955EDF-FB7F-4059-B66A-2272267858BC}" type="datetimeFigureOut">
              <a:rPr lang="he-IL" smtClean="0"/>
              <a:t>ח'/אייר/תשע"ב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F3A05954-4756-4A22-9774-4030ECD1C351}" type="slidenum">
              <a:rPr lang="he-IL" smtClean="0"/>
              <a:t>‹#›</a:t>
            </a:fld>
            <a:endParaRPr lang="he-IL"/>
          </a:p>
        </p:txBody>
      </p:sp>
    </p:spTree>
    <p:extLst>
      <p:ext uri="{BB962C8B-B14F-4D97-AF65-F5344CB8AC3E}">
        <p14:creationId xmlns:p14="http://schemas.microsoft.com/office/powerpoint/2010/main" val="2828124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512957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760967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73715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כותרת ותוכן">
    <p:spTree>
      <p:nvGrpSpPr>
        <p:cNvPr id="1" name=""/>
        <p:cNvGrpSpPr/>
        <p:nvPr/>
      </p:nvGrpSpPr>
      <p:grpSpPr>
        <a:xfrm>
          <a:off x="0" y="0"/>
          <a:ext cx="0" cy="0"/>
          <a:chOff x="0" y="0"/>
          <a:chExt cx="0" cy="0"/>
        </a:xfrm>
      </p:grpSpPr>
      <p:sp>
        <p:nvSpPr>
          <p:cNvPr id="9" name="מלבן 8"/>
          <p:cNvSpPr/>
          <p:nvPr userDrawn="1"/>
        </p:nvSpPr>
        <p:spPr>
          <a:xfrm>
            <a:off x="0" y="6453336"/>
            <a:ext cx="9144000" cy="40466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98277BE-5B38-46B2-9B9F-F812B865B9CC}" type="slidenum">
              <a:rPr lang="he-IL" smtClean="0"/>
              <a:t>‹#›</a:t>
            </a:fld>
            <a:endParaRPr lang="he-IL"/>
          </a:p>
        </p:txBody>
      </p:sp>
      <p:pic>
        <p:nvPicPr>
          <p:cNvPr id="7" name="תמונה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12360" y="-27384"/>
            <a:ext cx="1352550" cy="1295400"/>
          </a:xfrm>
          <a:prstGeom prst="rect">
            <a:avLst/>
          </a:prstGeom>
        </p:spPr>
      </p:pic>
      <p:sp>
        <p:nvSpPr>
          <p:cNvPr id="8" name="מלבן 7"/>
          <p:cNvSpPr/>
          <p:nvPr userDrawn="1"/>
        </p:nvSpPr>
        <p:spPr>
          <a:xfrm>
            <a:off x="0" y="980728"/>
            <a:ext cx="7596336" cy="70267"/>
          </a:xfrm>
          <a:prstGeom prst="rect">
            <a:avLst/>
          </a:prstGeom>
          <a:gradFill flip="none" rotWithShape="1">
            <a:gsLst>
              <a:gs pos="0">
                <a:schemeClr val="bg1"/>
              </a:gs>
              <a:gs pos="57000">
                <a:srgbClr val="0070C0"/>
              </a:gs>
              <a:gs pos="100000">
                <a:srgbClr val="000099"/>
              </a:gs>
            </a:gsLst>
            <a:lin ang="108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של תאריך 3"/>
          <p:cNvSpPr>
            <a:spLocks noGrp="1"/>
          </p:cNvSpPr>
          <p:nvPr>
            <p:ph type="dt" sz="half" idx="10"/>
          </p:nvPr>
        </p:nvSpPr>
        <p:spPr/>
        <p:txBody>
          <a:bodyPr/>
          <a:lstStyle>
            <a:lvl1pPr>
              <a:defRPr>
                <a:solidFill>
                  <a:schemeClr val="bg1"/>
                </a:solidFill>
              </a:defRPr>
            </a:lvl1pPr>
          </a:lstStyle>
          <a:p>
            <a:r>
              <a:rPr lang="he-IL" dirty="0" smtClean="0"/>
              <a:t>בלמ"ס</a:t>
            </a:r>
            <a:endParaRPr lang="he-IL" dirty="0"/>
          </a:p>
        </p:txBody>
      </p:sp>
      <p:grpSp>
        <p:nvGrpSpPr>
          <p:cNvPr id="10" name="קבוצה 9"/>
          <p:cNvGrpSpPr/>
          <p:nvPr userDrawn="1"/>
        </p:nvGrpSpPr>
        <p:grpSpPr>
          <a:xfrm>
            <a:off x="5220072" y="334397"/>
            <a:ext cx="2520280" cy="646331"/>
            <a:chOff x="5220072" y="334397"/>
            <a:chExt cx="2520280" cy="646331"/>
          </a:xfrm>
        </p:grpSpPr>
        <p:sp>
          <p:nvSpPr>
            <p:cNvPr id="11" name="TextBox 10"/>
            <p:cNvSpPr txBox="1"/>
            <p:nvPr/>
          </p:nvSpPr>
          <p:spPr>
            <a:xfrm>
              <a:off x="5220072" y="334397"/>
              <a:ext cx="2444901" cy="646331"/>
            </a:xfrm>
            <a:prstGeom prst="rect">
              <a:avLst/>
            </a:prstGeom>
            <a:noFill/>
          </p:spPr>
          <p:txBody>
            <a:bodyPr wrap="none" rtlCol="1">
              <a:spAutoFit/>
            </a:bodyPr>
            <a:lstStyle/>
            <a:p>
              <a:r>
                <a:rPr lang="he-IL" b="1" i="1" dirty="0" smtClean="0">
                  <a:solidFill>
                    <a:schemeClr val="accent1">
                      <a:lumMod val="40000"/>
                      <a:lumOff val="60000"/>
                    </a:schemeClr>
                  </a:solidFill>
                </a:rPr>
                <a:t>מדינת ישראל</a:t>
              </a:r>
            </a:p>
            <a:p>
              <a:r>
                <a:rPr lang="he-IL" b="1" i="1" dirty="0" smtClean="0">
                  <a:solidFill>
                    <a:schemeClr val="accent1">
                      <a:lumMod val="75000"/>
                    </a:schemeClr>
                  </a:solidFill>
                </a:rPr>
                <a:t>הוועדה לאנרגיה אטומית</a:t>
              </a:r>
              <a:endParaRPr lang="he-IL" b="1" i="1" dirty="0">
                <a:solidFill>
                  <a:schemeClr val="accent1">
                    <a:lumMod val="75000"/>
                  </a:schemeClr>
                </a:solidFill>
              </a:endParaRPr>
            </a:p>
          </p:txBody>
        </p:sp>
        <p:cxnSp>
          <p:nvCxnSpPr>
            <p:cNvPr id="12" name="מחבר ישר 11"/>
            <p:cNvCxnSpPr/>
            <p:nvPr/>
          </p:nvCxnSpPr>
          <p:spPr>
            <a:xfrm>
              <a:off x="7740352" y="404664"/>
              <a:ext cx="0" cy="502315"/>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6516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3338882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65164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817537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3210118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86484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822940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E511BC4-9298-4C36-8EC6-DAFA744A3753}" type="datetimeFigureOut">
              <a:rPr lang="he-IL" smtClean="0"/>
              <a:t>ח'/אייר/תשע"ב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98277BE-5B38-46B2-9B9F-F812B865B9CC}" type="slidenum">
              <a:rPr lang="he-IL" smtClean="0"/>
              <a:t>‹#›</a:t>
            </a:fld>
            <a:endParaRPr lang="he-IL"/>
          </a:p>
        </p:txBody>
      </p:sp>
    </p:spTree>
    <p:extLst>
      <p:ext uri="{BB962C8B-B14F-4D97-AF65-F5344CB8AC3E}">
        <p14:creationId xmlns:p14="http://schemas.microsoft.com/office/powerpoint/2010/main" val="1104755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E511BC4-9298-4C36-8EC6-DAFA744A3753}" type="datetimeFigureOut">
              <a:rPr lang="he-IL" smtClean="0"/>
              <a:t>ח'/אייר/תשע"ב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8277BE-5B38-46B2-9B9F-F812B865B9CC}" type="slidenum">
              <a:rPr lang="he-IL" smtClean="0"/>
              <a:t>‹#›</a:t>
            </a:fld>
            <a:endParaRPr lang="he-IL"/>
          </a:p>
        </p:txBody>
      </p:sp>
    </p:spTree>
    <p:extLst>
      <p:ext uri="{BB962C8B-B14F-4D97-AF65-F5344CB8AC3E}">
        <p14:creationId xmlns:p14="http://schemas.microsoft.com/office/powerpoint/2010/main" val="89343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file:///C:\Users\A\Desktop\Trachtenberg2.wm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diagramLayout" Target="../diagrams/layout1.xml"/><Relationship Id="rId7" Type="http://schemas.openxmlformats.org/officeDocument/2006/relationships/slide" Target="slide1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file:///C:\Users\A\Desktop\Trachtenberg2.wm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משנה 2"/>
          <p:cNvSpPr txBox="1">
            <a:spLocks/>
          </p:cNvSpPr>
          <p:nvPr/>
        </p:nvSpPr>
        <p:spPr>
          <a:xfrm>
            <a:off x="1385701" y="4869160"/>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he-IL" sz="2800" dirty="0" smtClean="0">
                <a:solidFill>
                  <a:schemeClr val="tx2">
                    <a:lumMod val="50000"/>
                  </a:schemeClr>
                </a:solidFill>
              </a:rPr>
              <a:t>מצע להתנעת עבודת הצוות</a:t>
            </a:r>
          </a:p>
          <a:p>
            <a:endParaRPr lang="he-IL" sz="1800" dirty="0" smtClean="0">
              <a:solidFill>
                <a:schemeClr val="tx2">
                  <a:lumMod val="50000"/>
                </a:schemeClr>
              </a:solidFill>
            </a:endParaRPr>
          </a:p>
          <a:p>
            <a:r>
              <a:rPr lang="he-IL" sz="1800" dirty="0" smtClean="0">
                <a:solidFill>
                  <a:schemeClr val="tx2">
                    <a:lumMod val="50000"/>
                  </a:schemeClr>
                </a:solidFill>
              </a:rPr>
              <a:t>30 אפריל 2012</a:t>
            </a:r>
          </a:p>
          <a:p>
            <a:endParaRPr lang="he-IL" sz="3600" b="1" dirty="0" smtClean="0">
              <a:solidFill>
                <a:schemeClr val="tx2">
                  <a:lumMod val="50000"/>
                </a:schemeClr>
              </a:solidFill>
            </a:endParaRPr>
          </a:p>
          <a:p>
            <a:endParaRPr lang="he-IL" dirty="0">
              <a:solidFill>
                <a:schemeClr val="tx2">
                  <a:lumMod val="50000"/>
                </a:schemeClr>
              </a:solidFill>
            </a:endParaRPr>
          </a:p>
        </p:txBody>
      </p:sp>
      <p:sp>
        <p:nvSpPr>
          <p:cNvPr id="5" name="כותרת 1"/>
          <p:cNvSpPr txBox="1">
            <a:spLocks/>
          </p:cNvSpPr>
          <p:nvPr/>
        </p:nvSpPr>
        <p:spPr>
          <a:xfrm>
            <a:off x="685800" y="1628800"/>
            <a:ext cx="7772400" cy="2353169"/>
          </a:xfrm>
          <a:prstGeom prst="rect">
            <a:avLst/>
          </a:prstGeom>
        </p:spPr>
        <p:txBody>
          <a:bodyPr vert="horz" lIns="91440" tIns="45720" rIns="91440" bIns="45720" rtlCol="1" anchor="ctr">
            <a:normAutofit fontScale="92500"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smtClean="0">
                <a:solidFill>
                  <a:schemeClr val="accent1">
                    <a:lumMod val="75000"/>
                  </a:schemeClr>
                </a:solidFill>
                <a:cs typeface="+mn-cs"/>
              </a:rPr>
              <a:t/>
            </a:r>
            <a:br>
              <a:rPr lang="he-IL" dirty="0" smtClean="0">
                <a:solidFill>
                  <a:schemeClr val="accent1">
                    <a:lumMod val="75000"/>
                  </a:schemeClr>
                </a:solidFill>
                <a:cs typeface="+mn-cs"/>
              </a:rPr>
            </a:br>
            <a:r>
              <a:rPr lang="he-IL" dirty="0" smtClean="0">
                <a:solidFill>
                  <a:schemeClr val="accent1">
                    <a:lumMod val="75000"/>
                  </a:schemeClr>
                </a:solidFill>
                <a:cs typeface="+mn-cs"/>
              </a:rPr>
              <a:t>צוות לבחינת שינוי בממשקי העבודה בין נציבות שירות המדינה </a:t>
            </a:r>
            <a:br>
              <a:rPr lang="he-IL" dirty="0" smtClean="0">
                <a:solidFill>
                  <a:schemeClr val="accent1">
                    <a:lumMod val="75000"/>
                  </a:schemeClr>
                </a:solidFill>
                <a:cs typeface="+mn-cs"/>
              </a:rPr>
            </a:br>
            <a:r>
              <a:rPr lang="he-IL" dirty="0" smtClean="0">
                <a:solidFill>
                  <a:schemeClr val="accent1">
                    <a:lumMod val="75000"/>
                  </a:schemeClr>
                </a:solidFill>
                <a:cs typeface="+mn-cs"/>
              </a:rPr>
              <a:t>למשרדי הממשלה ויחידות הסמך</a:t>
            </a:r>
            <a:endParaRPr lang="he-IL" dirty="0">
              <a:solidFill>
                <a:schemeClr val="accent1">
                  <a:lumMod val="75000"/>
                </a:schemeClr>
              </a:solidFill>
              <a:cs typeface="+mn-cs"/>
            </a:endParaRPr>
          </a:p>
        </p:txBody>
      </p:sp>
      <p:cxnSp>
        <p:nvCxnSpPr>
          <p:cNvPr id="6" name="מחבר ישר 5"/>
          <p:cNvCxnSpPr/>
          <p:nvPr/>
        </p:nvCxnSpPr>
        <p:spPr>
          <a:xfrm>
            <a:off x="1979712" y="4293096"/>
            <a:ext cx="5184576" cy="0"/>
          </a:xfrm>
          <a:prstGeom prst="line">
            <a:avLst/>
          </a:prstGeom>
          <a:ln w="76200">
            <a:solidFill>
              <a:srgbClr val="002060"/>
            </a:solidFill>
          </a:ln>
          <a:effectLst>
            <a:softEdge rad="31750"/>
          </a:effectLst>
        </p:spPr>
        <p:style>
          <a:lnRef idx="1">
            <a:schemeClr val="accent1"/>
          </a:lnRef>
          <a:fillRef idx="0">
            <a:schemeClr val="accent1"/>
          </a:fillRef>
          <a:effectRef idx="0">
            <a:schemeClr val="accent1"/>
          </a:effectRef>
          <a:fontRef idx="minor">
            <a:schemeClr val="tx1"/>
          </a:fontRef>
        </p:style>
      </p:cxnSp>
      <p:pic>
        <p:nvPicPr>
          <p:cNvPr id="7" name="תמונה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2360" y="-27384"/>
            <a:ext cx="1352550" cy="1295400"/>
          </a:xfrm>
          <a:prstGeom prst="rect">
            <a:avLst/>
          </a:prstGeom>
        </p:spPr>
      </p:pic>
      <p:cxnSp>
        <p:nvCxnSpPr>
          <p:cNvPr id="9" name="מחבר ישר 8"/>
          <p:cNvCxnSpPr/>
          <p:nvPr/>
        </p:nvCxnSpPr>
        <p:spPr>
          <a:xfrm>
            <a:off x="1979712" y="1988840"/>
            <a:ext cx="5184576" cy="0"/>
          </a:xfrm>
          <a:prstGeom prst="line">
            <a:avLst/>
          </a:prstGeom>
          <a:ln w="76200">
            <a:solidFill>
              <a:srgbClr val="00206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1" name="מציין מיקום של מספר שקופית 4"/>
          <p:cNvSpPr>
            <a:spLocks noGrp="1"/>
          </p:cNvSpPr>
          <p:nvPr>
            <p:ph type="sldNum" sz="quarter" idx="12"/>
          </p:nvPr>
        </p:nvSpPr>
        <p:spPr>
          <a:xfrm>
            <a:off x="457200" y="6356350"/>
            <a:ext cx="2133600" cy="365125"/>
          </a:xfrm>
        </p:spPr>
        <p:txBody>
          <a:bodyPr/>
          <a:lstStyle/>
          <a:p>
            <a:fld id="{298277BE-5B38-46B2-9B9F-F812B865B9CC}" type="slidenum">
              <a:rPr lang="he-IL" smtClean="0">
                <a:solidFill>
                  <a:schemeClr val="tx1"/>
                </a:solidFill>
              </a:rPr>
              <a:t>1</a:t>
            </a:fld>
            <a:endParaRPr lang="he-IL" dirty="0">
              <a:solidFill>
                <a:schemeClr val="tx1"/>
              </a:solidFill>
            </a:endParaRPr>
          </a:p>
        </p:txBody>
      </p:sp>
      <p:sp>
        <p:nvSpPr>
          <p:cNvPr id="12" name="TextBox 11"/>
          <p:cNvSpPr txBox="1"/>
          <p:nvPr/>
        </p:nvSpPr>
        <p:spPr>
          <a:xfrm>
            <a:off x="8092504" y="6381328"/>
            <a:ext cx="639919" cy="307777"/>
          </a:xfrm>
          <a:prstGeom prst="rect">
            <a:avLst/>
          </a:prstGeom>
          <a:noFill/>
        </p:spPr>
        <p:txBody>
          <a:bodyPr wrap="none" rtlCol="1">
            <a:spAutoFit/>
          </a:bodyPr>
          <a:lstStyle/>
          <a:p>
            <a:r>
              <a:rPr lang="he-IL" sz="1400" dirty="0" smtClean="0"/>
              <a:t>בלמ"ס</a:t>
            </a:r>
            <a:endParaRPr lang="he-IL" sz="1400" dirty="0"/>
          </a:p>
        </p:txBody>
      </p:sp>
      <p:grpSp>
        <p:nvGrpSpPr>
          <p:cNvPr id="15" name="קבוצה 14"/>
          <p:cNvGrpSpPr/>
          <p:nvPr/>
        </p:nvGrpSpPr>
        <p:grpSpPr>
          <a:xfrm>
            <a:off x="5220072" y="334397"/>
            <a:ext cx="2520280" cy="646331"/>
            <a:chOff x="5220072" y="334397"/>
            <a:chExt cx="2520280" cy="646331"/>
          </a:xfrm>
        </p:grpSpPr>
        <p:sp>
          <p:nvSpPr>
            <p:cNvPr id="2" name="TextBox 1"/>
            <p:cNvSpPr txBox="1"/>
            <p:nvPr/>
          </p:nvSpPr>
          <p:spPr>
            <a:xfrm>
              <a:off x="5220072" y="334397"/>
              <a:ext cx="2444901" cy="646331"/>
            </a:xfrm>
            <a:prstGeom prst="rect">
              <a:avLst/>
            </a:prstGeom>
            <a:noFill/>
          </p:spPr>
          <p:txBody>
            <a:bodyPr wrap="none" rtlCol="1">
              <a:spAutoFit/>
            </a:bodyPr>
            <a:lstStyle/>
            <a:p>
              <a:r>
                <a:rPr lang="he-IL" b="1" i="1" dirty="0" smtClean="0">
                  <a:solidFill>
                    <a:schemeClr val="accent1">
                      <a:lumMod val="40000"/>
                      <a:lumOff val="60000"/>
                    </a:schemeClr>
                  </a:solidFill>
                </a:rPr>
                <a:t>מדינת ישראל</a:t>
              </a:r>
            </a:p>
            <a:p>
              <a:r>
                <a:rPr lang="he-IL" b="1" i="1" dirty="0" smtClean="0">
                  <a:solidFill>
                    <a:schemeClr val="accent1">
                      <a:lumMod val="75000"/>
                    </a:schemeClr>
                  </a:solidFill>
                </a:rPr>
                <a:t>הוועדה לאנרגיה אטומית</a:t>
              </a:r>
              <a:endParaRPr lang="he-IL" b="1" i="1" dirty="0">
                <a:solidFill>
                  <a:schemeClr val="accent1">
                    <a:lumMod val="75000"/>
                  </a:schemeClr>
                </a:solidFill>
              </a:endParaRPr>
            </a:p>
          </p:txBody>
        </p:sp>
        <p:cxnSp>
          <p:nvCxnSpPr>
            <p:cNvPr id="8" name="מחבר ישר 7"/>
            <p:cNvCxnSpPr/>
            <p:nvPr/>
          </p:nvCxnSpPr>
          <p:spPr>
            <a:xfrm>
              <a:off x="7740352" y="404664"/>
              <a:ext cx="0" cy="502315"/>
            </a:xfrm>
            <a:prstGeom prst="line">
              <a:avLst/>
            </a:prstGeom>
            <a:ln w="381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886188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07504" y="260648"/>
            <a:ext cx="7517035" cy="461665"/>
          </a:xfrm>
          <a:prstGeom prst="rect">
            <a:avLst/>
          </a:prstGeom>
        </p:spPr>
        <p:txBody>
          <a:bodyPr wrap="square">
            <a:spAutoFit/>
          </a:bodyPr>
          <a:lstStyle/>
          <a:p>
            <a:pPr algn="l"/>
            <a:r>
              <a:rPr lang="he-IL" sz="2400" b="1" dirty="0" smtClean="0">
                <a:solidFill>
                  <a:schemeClr val="tx2">
                    <a:lumMod val="50000"/>
                  </a:schemeClr>
                </a:solidFill>
              </a:rPr>
              <a:t>תוצאות מצופות מהשינוי (2)</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10</a:t>
            </a:fld>
            <a:endParaRPr lang="he-IL">
              <a:solidFill>
                <a:schemeClr val="bg1"/>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3477250840"/>
              </p:ext>
            </p:extLst>
          </p:nvPr>
        </p:nvGraphicFramePr>
        <p:xfrm>
          <a:off x="18292" y="1196752"/>
          <a:ext cx="9125708" cy="5084556"/>
        </p:xfrm>
        <a:graphic>
          <a:graphicData uri="http://schemas.openxmlformats.org/drawingml/2006/table">
            <a:tbl>
              <a:tblPr rtl="1">
                <a:tableStyleId>{B301B821-A1FF-4177-AEE7-76D212191A09}</a:tableStyleId>
              </a:tblPr>
              <a:tblGrid>
                <a:gridCol w="769835"/>
                <a:gridCol w="8355873"/>
              </a:tblGrid>
              <a:tr h="79084">
                <a:tc rowSpan="4">
                  <a:txBody>
                    <a:bodyPr/>
                    <a:lstStyle/>
                    <a:p>
                      <a:pPr algn="ctr" rtl="1" fontAlgn="ctr"/>
                      <a:r>
                        <a:rPr lang="he-IL" sz="1500" b="1" u="none" strike="noStrike" dirty="0">
                          <a:effectLst/>
                        </a:rPr>
                        <a:t>מינוי וקידום עובדים</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dirty="0">
                          <a:effectLst/>
                        </a:rPr>
                        <a:t>קידום במסגרת מסלול קידום יהיה בסמכות המשרד.</a:t>
                      </a:r>
                      <a:endParaRPr lang="he-IL" sz="1500" b="0" i="0" u="none" strike="noStrike" dirty="0">
                        <a:solidFill>
                          <a:srgbClr val="000000"/>
                        </a:solidFill>
                        <a:effectLst/>
                        <a:latin typeface="Arial"/>
                      </a:endParaRPr>
                    </a:p>
                  </a:txBody>
                  <a:tcPr marL="3954" marR="3954" marT="3954" marB="0" anchor="b"/>
                </a:tc>
              </a:tr>
              <a:tr h="79084">
                <a:tc vMerge="1">
                  <a:txBody>
                    <a:bodyPr/>
                    <a:lstStyle/>
                    <a:p>
                      <a:pPr rtl="1"/>
                      <a:endParaRPr lang="he-IL"/>
                    </a:p>
                  </a:txBody>
                  <a:tcPr/>
                </a:tc>
                <a:tc>
                  <a:txBody>
                    <a:bodyPr/>
                    <a:lstStyle/>
                    <a:p>
                      <a:pPr algn="r" rtl="1" fontAlgn="b"/>
                      <a:r>
                        <a:rPr lang="he-IL" sz="1500" u="none" strike="noStrike">
                          <a:effectLst/>
                        </a:rPr>
                        <a:t>לצורך מסלולי קריירה, קצובות כהונה ו"שערי יציאה" מהשירות הציבורי</a:t>
                      </a:r>
                      <a:endParaRPr lang="he-IL" sz="1500" b="0" i="0" u="none" strike="noStrike">
                        <a:solidFill>
                          <a:srgbClr val="000000"/>
                        </a:solidFill>
                        <a:effectLst/>
                        <a:latin typeface="Arial"/>
                      </a:endParaRPr>
                    </a:p>
                  </a:txBody>
                  <a:tcPr marL="3954" marR="3954" marT="3954" marB="0" anchor="b"/>
                </a:tc>
              </a:tr>
              <a:tr h="79084">
                <a:tc vMerge="1">
                  <a:txBody>
                    <a:bodyPr/>
                    <a:lstStyle/>
                    <a:p>
                      <a:pPr rtl="1"/>
                      <a:endParaRPr lang="he-IL"/>
                    </a:p>
                  </a:txBody>
                  <a:tcPr/>
                </a:tc>
                <a:tc>
                  <a:txBody>
                    <a:bodyPr/>
                    <a:lstStyle/>
                    <a:p>
                      <a:pPr algn="r" rtl="1" fontAlgn="b"/>
                      <a:r>
                        <a:rPr lang="he-IL" sz="1500" u="none" strike="noStrike">
                          <a:effectLst/>
                        </a:rPr>
                        <a:t>נדרש לאפשר הרחבת שיקול הדעת של המשרדים לצורך קידום ותגמול</a:t>
                      </a:r>
                      <a:endParaRPr lang="he-IL" sz="1500" b="0" i="0" u="none" strike="noStrike">
                        <a:solidFill>
                          <a:srgbClr val="000000"/>
                        </a:solidFill>
                        <a:effectLst/>
                        <a:latin typeface="Arial"/>
                      </a:endParaRPr>
                    </a:p>
                  </a:txBody>
                  <a:tcPr marL="3954" marR="3954" marT="3954" marB="0" anchor="b"/>
                </a:tc>
              </a:tr>
              <a:tr h="351923">
                <a:tc vMerge="1">
                  <a:txBody>
                    <a:bodyPr/>
                    <a:lstStyle/>
                    <a:p>
                      <a:pPr rtl="1"/>
                      <a:endParaRPr lang="he-IL"/>
                    </a:p>
                  </a:txBody>
                  <a:tcPr/>
                </a:tc>
                <a:tc>
                  <a:txBody>
                    <a:bodyPr/>
                    <a:lstStyle/>
                    <a:p>
                      <a:pPr algn="r" rtl="1" fontAlgn="ctr"/>
                      <a:r>
                        <a:rPr lang="he-IL" sz="1500" u="none" strike="noStrike" dirty="0">
                          <a:effectLst/>
                        </a:rPr>
                        <a:t>כניסה לתהליך מסלולי קריירה, ביחס לעתודה ניהולית בכירה בכל יחידות הסמך והמשרדים, המאפשר ביטול צורך במכרזים בהקשר ל"משרות צבועות" המוגדרות ספציפית ומאושרות ע"י </a:t>
                      </a:r>
                      <a:r>
                        <a:rPr lang="he-IL" sz="1500" u="none" strike="noStrike" dirty="0" err="1">
                          <a:effectLst/>
                        </a:rPr>
                        <a:t>נש"מ</a:t>
                      </a:r>
                      <a:r>
                        <a:rPr lang="he-IL" sz="1500" u="none" strike="noStrike" dirty="0">
                          <a:effectLst/>
                        </a:rPr>
                        <a:t> כחלק ממסלול הכשרה מקצועי לפוטנציאל העתודה הניהולית שבשירות הציבורי (דוגמא - משרות במטה הארגון או בגופים </a:t>
                      </a:r>
                      <a:r>
                        <a:rPr lang="he-IL" sz="1500" u="none" strike="noStrike" dirty="0" smtClean="0">
                          <a:effectLst/>
                        </a:rPr>
                        <a:t>המקצועיים (</a:t>
                      </a:r>
                      <a:r>
                        <a:rPr lang="he-IL" sz="1500" u="none" strike="noStrike" dirty="0" err="1" smtClean="0">
                          <a:effectLst/>
                        </a:rPr>
                        <a:t>נש"מ</a:t>
                      </a:r>
                      <a:r>
                        <a:rPr lang="he-IL" sz="1500" u="none" strike="noStrike" dirty="0">
                          <a:effectLst/>
                        </a:rPr>
                        <a:t>, </a:t>
                      </a:r>
                      <a:r>
                        <a:rPr lang="he-IL" sz="1500" u="none" strike="noStrike" dirty="0" smtClean="0">
                          <a:effectLst/>
                        </a:rPr>
                        <a:t>אוצר)</a:t>
                      </a:r>
                      <a:endParaRPr lang="he-IL" sz="1500" b="0" i="0" u="none" strike="noStrike" dirty="0">
                        <a:solidFill>
                          <a:srgbClr val="000000"/>
                        </a:solidFill>
                        <a:effectLst/>
                        <a:latin typeface="Arial"/>
                      </a:endParaRPr>
                    </a:p>
                  </a:txBody>
                  <a:tcPr marL="3954" marR="3954" marT="3954" marB="0" anchor="ctr"/>
                </a:tc>
              </a:tr>
              <a:tr h="79084">
                <a:tc rowSpan="3">
                  <a:txBody>
                    <a:bodyPr/>
                    <a:lstStyle/>
                    <a:p>
                      <a:pPr algn="ctr" rtl="1" fontAlgn="ctr"/>
                      <a:r>
                        <a:rPr lang="he-IL" sz="1500" b="1" u="none" strike="noStrike" dirty="0">
                          <a:effectLst/>
                        </a:rPr>
                        <a:t>שכר ועידוד </a:t>
                      </a:r>
                      <a:r>
                        <a:rPr lang="he-IL" sz="1500" b="1" u="none" strike="noStrike" dirty="0" err="1">
                          <a:effectLst/>
                        </a:rPr>
                        <a:t>מצויינות</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a:effectLst/>
                        </a:rPr>
                        <a:t>מתן כלים לתגמול עובדים טובים לצורך יצירת מחוייבות לשירות</a:t>
                      </a:r>
                      <a:endParaRPr lang="he-IL" sz="1500" b="0" i="0" u="none" strike="noStrike">
                        <a:solidFill>
                          <a:srgbClr val="000000"/>
                        </a:solidFill>
                        <a:effectLst/>
                        <a:latin typeface="Arial"/>
                      </a:endParaRPr>
                    </a:p>
                  </a:txBody>
                  <a:tcPr marL="3954" marR="3954" marT="3954" marB="0" anchor="b"/>
                </a:tc>
              </a:tr>
              <a:tr h="143142">
                <a:tc vMerge="1">
                  <a:txBody>
                    <a:bodyPr/>
                    <a:lstStyle/>
                    <a:p>
                      <a:pPr rtl="1"/>
                      <a:endParaRPr lang="he-IL"/>
                    </a:p>
                  </a:txBody>
                  <a:tcPr/>
                </a:tc>
                <a:tc>
                  <a:txBody>
                    <a:bodyPr/>
                    <a:lstStyle/>
                    <a:p>
                      <a:pPr algn="r" rtl="1" fontAlgn="b"/>
                      <a:r>
                        <a:rPr lang="he-IL" sz="1500" u="none" strike="noStrike">
                          <a:effectLst/>
                        </a:rPr>
                        <a:t>הרחבת מעמדה של הנציבות לעניין תגמול עובדים בהקשר יחסי הכוחות מול משרד האוצר</a:t>
                      </a:r>
                      <a:endParaRPr lang="he-IL" sz="1500" b="0" i="0" u="none" strike="noStrike">
                        <a:solidFill>
                          <a:srgbClr val="000000"/>
                        </a:solidFill>
                        <a:effectLst/>
                        <a:latin typeface="Arial"/>
                      </a:endParaRPr>
                    </a:p>
                  </a:txBody>
                  <a:tcPr marL="3954" marR="3954" marT="3954" marB="0" anchor="b"/>
                </a:tc>
              </a:tr>
              <a:tr h="83038">
                <a:tc vMerge="1">
                  <a:txBody>
                    <a:bodyPr/>
                    <a:lstStyle/>
                    <a:p>
                      <a:pPr rtl="1"/>
                      <a:endParaRPr lang="he-IL"/>
                    </a:p>
                  </a:txBody>
                  <a:tcPr/>
                </a:tc>
                <a:tc>
                  <a:txBody>
                    <a:bodyPr/>
                    <a:lstStyle/>
                    <a:p>
                      <a:pPr algn="r" rtl="1" fontAlgn="b"/>
                      <a:r>
                        <a:rPr lang="he-IL" sz="1500" u="none" strike="noStrike">
                          <a:effectLst/>
                        </a:rPr>
                        <a:t>נדרש לפתח כלי לעידוד מצויינות</a:t>
                      </a:r>
                      <a:endParaRPr lang="he-IL" sz="1500" b="0" i="0" u="none" strike="noStrike">
                        <a:solidFill>
                          <a:srgbClr val="000000"/>
                        </a:solidFill>
                        <a:effectLst/>
                        <a:latin typeface="Arial"/>
                      </a:endParaRPr>
                    </a:p>
                  </a:txBody>
                  <a:tcPr marL="3954" marR="3954" marT="3954" marB="0" anchor="b"/>
                </a:tc>
              </a:tr>
              <a:tr h="351923">
                <a:tc rowSpan="2">
                  <a:txBody>
                    <a:bodyPr/>
                    <a:lstStyle/>
                    <a:p>
                      <a:pPr algn="ctr" rtl="1" fontAlgn="ctr"/>
                      <a:r>
                        <a:rPr lang="he-IL" sz="1500" b="1" u="none" strike="noStrike" dirty="0">
                          <a:effectLst/>
                        </a:rPr>
                        <a:t>יחסי עבודה</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a:effectLst/>
                        </a:rPr>
                        <a:t>נציבות שירות המדינה צריכה להיות הכתובת לכלל משרדי הממשלה בנושא סכסוכי עבודה, כפי שהיה בעבר. קיים מצב שהמשרד מגיע לנציבות לנושא דרגות, לאג"ת בנושא תקני רכב, כונניות, שעות נוספות, ולממונה על השכר בתוספת שכר. הכתובת צריכה להיות בנציבות שהיא תנהל את הדיון מול כל הגורמים</a:t>
                      </a:r>
                      <a:endParaRPr lang="he-IL" sz="1500" b="0" i="0" u="none" strike="noStrike">
                        <a:solidFill>
                          <a:srgbClr val="000000"/>
                        </a:solidFill>
                        <a:effectLst/>
                        <a:latin typeface="Arial"/>
                      </a:endParaRPr>
                    </a:p>
                  </a:txBody>
                  <a:tcPr marL="3954" marR="3954" marT="3954" marB="0" anchor="b"/>
                </a:tc>
              </a:tr>
              <a:tr h="282329">
                <a:tc vMerge="1">
                  <a:txBody>
                    <a:bodyPr/>
                    <a:lstStyle/>
                    <a:p>
                      <a:pPr rtl="1"/>
                      <a:endParaRPr lang="he-IL"/>
                    </a:p>
                  </a:txBody>
                  <a:tcPr/>
                </a:tc>
                <a:tc>
                  <a:txBody>
                    <a:bodyPr/>
                    <a:lstStyle/>
                    <a:p>
                      <a:pPr algn="r" rtl="1" fontAlgn="b"/>
                      <a:r>
                        <a:rPr lang="he-IL" sz="1500" u="none" strike="noStrike">
                          <a:effectLst/>
                        </a:rPr>
                        <a:t>יש לשנות את מעורבות נציבות שירות המדינה בכל הקשור ליחסי העבודה בישראל. כיום, יש מיקוד במימד הכלכלי והתשומות בגיבושם של הסכמי עבודה, ופחות מידי מיקוד בהיבטי תפוקות, גמישות ניהולית, דגשי עמידה ביעדים ועידוד מצויינות. </a:t>
                      </a:r>
                      <a:endParaRPr lang="he-IL" sz="1500" b="0" i="0" u="none" strike="noStrike">
                        <a:solidFill>
                          <a:srgbClr val="000000"/>
                        </a:solidFill>
                        <a:effectLst/>
                        <a:latin typeface="Arial"/>
                      </a:endParaRPr>
                    </a:p>
                  </a:txBody>
                  <a:tcPr marL="3954" marR="3954" marT="3954" marB="0" anchor="b"/>
                </a:tc>
              </a:tr>
              <a:tr h="79084">
                <a:tc rowSpan="2">
                  <a:txBody>
                    <a:bodyPr/>
                    <a:lstStyle/>
                    <a:p>
                      <a:pPr algn="ctr" rtl="1" fontAlgn="ctr"/>
                      <a:r>
                        <a:rPr lang="he-IL" sz="1500" b="1" u="none" strike="noStrike" dirty="0">
                          <a:effectLst/>
                        </a:rPr>
                        <a:t>טיפול בפרט</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a:effectLst/>
                        </a:rPr>
                        <a:t>מיותר שהנציבות תאשר קליטה של כל עובד ועובד על מנת שיצורף לשכר</a:t>
                      </a:r>
                      <a:endParaRPr lang="he-IL" sz="1500" b="0" i="0" u="none" strike="noStrike">
                        <a:solidFill>
                          <a:srgbClr val="000000"/>
                        </a:solidFill>
                        <a:effectLst/>
                        <a:latin typeface="Arial"/>
                      </a:endParaRPr>
                    </a:p>
                  </a:txBody>
                  <a:tcPr marL="3954" marR="3954" marT="3954" marB="0" anchor="b"/>
                </a:tc>
              </a:tr>
              <a:tr h="212735">
                <a:tc vMerge="1">
                  <a:txBody>
                    <a:bodyPr/>
                    <a:lstStyle/>
                    <a:p>
                      <a:pPr rtl="1"/>
                      <a:endParaRPr lang="he-IL"/>
                    </a:p>
                  </a:txBody>
                  <a:tcPr/>
                </a:tc>
                <a:tc>
                  <a:txBody>
                    <a:bodyPr/>
                    <a:lstStyle/>
                    <a:p>
                      <a:pPr algn="r" rtl="1" fontAlgn="b"/>
                      <a:r>
                        <a:rPr lang="he-IL" sz="1500" u="none" strike="noStrike">
                          <a:effectLst/>
                        </a:rPr>
                        <a:t>הנציבות צריכה להיות הגורים המוביל ןבעל העמדה בנושא הפרט. הוראות צריכות לצאת מהנציבות ולא מהאוצר. העובדה שהנציבות אינה מובילה, גורמת לכך שהמושכות עברו לידי החשבים במשרדים. </a:t>
                      </a:r>
                      <a:endParaRPr lang="he-IL" sz="1500" b="0" i="0" u="none" strike="noStrike">
                        <a:solidFill>
                          <a:srgbClr val="000000"/>
                        </a:solidFill>
                        <a:effectLst/>
                        <a:latin typeface="Arial"/>
                      </a:endParaRPr>
                    </a:p>
                  </a:txBody>
                  <a:tcPr marL="3954" marR="3954" marT="3954" marB="0" anchor="b"/>
                </a:tc>
              </a:tr>
              <a:tr h="83038">
                <a:tc>
                  <a:txBody>
                    <a:bodyPr/>
                    <a:lstStyle/>
                    <a:p>
                      <a:pPr algn="ctr" rtl="1" fontAlgn="b"/>
                      <a:r>
                        <a:rPr lang="he-IL" sz="1500" b="1" u="none" strike="noStrike" dirty="0">
                          <a:effectLst/>
                        </a:rPr>
                        <a:t>שירות לציבור</a:t>
                      </a:r>
                      <a:endParaRPr lang="he-IL" sz="1500" b="1" i="0" u="none" strike="noStrike" dirty="0">
                        <a:solidFill>
                          <a:srgbClr val="000000"/>
                        </a:solidFill>
                        <a:effectLst/>
                        <a:latin typeface="Arial"/>
                      </a:endParaRPr>
                    </a:p>
                  </a:txBody>
                  <a:tcPr marL="3954" marR="3954" marT="3954" marB="0" anchor="b"/>
                </a:tc>
                <a:tc>
                  <a:txBody>
                    <a:bodyPr/>
                    <a:lstStyle/>
                    <a:p>
                      <a:pPr algn="r" rtl="1" fontAlgn="b"/>
                      <a:r>
                        <a:rPr lang="he-IL" sz="1500" u="none" strike="noStrike">
                          <a:effectLst/>
                        </a:rPr>
                        <a:t>קביעת נש"ם כגורם מרכזי לטיפול בשירות לאזרח כולל מתן הנחיות למשרדים</a:t>
                      </a:r>
                      <a:endParaRPr lang="he-IL" sz="1500" b="0" i="0" u="none" strike="noStrike">
                        <a:solidFill>
                          <a:srgbClr val="000000"/>
                        </a:solidFill>
                        <a:effectLst/>
                        <a:latin typeface="Arial"/>
                      </a:endParaRPr>
                    </a:p>
                  </a:txBody>
                  <a:tcPr marL="3954" marR="3954" marT="3954" marB="0" anchor="b"/>
                </a:tc>
              </a:tr>
              <a:tr h="83038">
                <a:tc>
                  <a:txBody>
                    <a:bodyPr/>
                    <a:lstStyle/>
                    <a:p>
                      <a:pPr algn="ctr" rtl="1" fontAlgn="b"/>
                      <a:r>
                        <a:rPr lang="he-IL" sz="1500" b="1" u="none" strike="noStrike" dirty="0">
                          <a:effectLst/>
                        </a:rPr>
                        <a:t>משמעת</a:t>
                      </a:r>
                      <a:endParaRPr lang="he-IL" sz="1500" b="1" i="0" u="none" strike="noStrike" dirty="0">
                        <a:solidFill>
                          <a:srgbClr val="000000"/>
                        </a:solidFill>
                        <a:effectLst/>
                        <a:latin typeface="Arial"/>
                      </a:endParaRPr>
                    </a:p>
                  </a:txBody>
                  <a:tcPr marL="3954" marR="3954" marT="3954" marB="0" anchor="b"/>
                </a:tc>
                <a:tc>
                  <a:txBody>
                    <a:bodyPr/>
                    <a:lstStyle/>
                    <a:p>
                      <a:pPr algn="r" rtl="1" fontAlgn="b"/>
                      <a:r>
                        <a:rPr lang="he-IL" sz="1500" u="none" strike="noStrike">
                          <a:effectLst/>
                        </a:rPr>
                        <a:t>אפשר להרחיב את סמכות המשרדים מעבר לנזיפה</a:t>
                      </a:r>
                      <a:endParaRPr lang="he-IL" sz="1500" b="0" i="0" u="none" strike="noStrike">
                        <a:solidFill>
                          <a:srgbClr val="000000"/>
                        </a:solidFill>
                        <a:effectLst/>
                        <a:latin typeface="Arial"/>
                      </a:endParaRPr>
                    </a:p>
                  </a:txBody>
                  <a:tcPr marL="3954" marR="3954" marT="3954" marB="0" anchor="b"/>
                </a:tc>
              </a:tr>
              <a:tr h="83038">
                <a:tc>
                  <a:txBody>
                    <a:bodyPr/>
                    <a:lstStyle/>
                    <a:p>
                      <a:pPr algn="ctr" rtl="1" fontAlgn="b"/>
                      <a:r>
                        <a:rPr lang="he-IL" sz="1500" b="1" u="none" strike="noStrike" dirty="0">
                          <a:effectLst/>
                        </a:rPr>
                        <a:t>גמלאות</a:t>
                      </a:r>
                      <a:endParaRPr lang="he-IL" sz="1500" b="1" i="0" u="none" strike="noStrike" dirty="0">
                        <a:solidFill>
                          <a:srgbClr val="000000"/>
                        </a:solidFill>
                        <a:effectLst/>
                        <a:latin typeface="Arial"/>
                      </a:endParaRPr>
                    </a:p>
                  </a:txBody>
                  <a:tcPr marL="3954" marR="3954" marT="3954" marB="0" anchor="b"/>
                </a:tc>
                <a:tc>
                  <a:txBody>
                    <a:bodyPr/>
                    <a:lstStyle/>
                    <a:p>
                      <a:pPr algn="r" rtl="1" fontAlgn="b"/>
                      <a:r>
                        <a:rPr lang="he-IL" sz="1500" u="none" strike="noStrike" dirty="0">
                          <a:effectLst/>
                        </a:rPr>
                        <a:t>תחום הדורש מומחיות </a:t>
                      </a:r>
                      <a:r>
                        <a:rPr lang="he-IL" sz="1500" u="none" strike="noStrike" dirty="0" smtClean="0">
                          <a:effectLst/>
                        </a:rPr>
                        <a:t>ויחידה </a:t>
                      </a:r>
                      <a:r>
                        <a:rPr lang="he-IL" sz="1500" u="none" strike="noStrike" dirty="0">
                          <a:effectLst/>
                        </a:rPr>
                        <a:t>חזקה ומקצועית בנציבות</a:t>
                      </a:r>
                      <a:endParaRPr lang="he-IL" sz="1500" b="0" i="0" u="none" strike="noStrike" dirty="0">
                        <a:solidFill>
                          <a:srgbClr val="000000"/>
                        </a:solidFill>
                        <a:effectLst/>
                        <a:latin typeface="Arial"/>
                      </a:endParaRPr>
                    </a:p>
                  </a:txBody>
                  <a:tcPr marL="3954" marR="3954" marT="3954" marB="0" anchor="b"/>
                </a:tc>
              </a:tr>
            </a:tbl>
          </a:graphicData>
        </a:graphic>
      </p:graphicFrame>
      <p:sp>
        <p:nvSpPr>
          <p:cNvPr id="6" name="TextBox 5"/>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2316061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23317" y="260648"/>
            <a:ext cx="7517035" cy="461665"/>
          </a:xfrm>
          <a:prstGeom prst="rect">
            <a:avLst/>
          </a:prstGeom>
        </p:spPr>
        <p:txBody>
          <a:bodyPr wrap="square">
            <a:spAutoFit/>
          </a:bodyPr>
          <a:lstStyle/>
          <a:p>
            <a:pPr algn="l"/>
            <a:r>
              <a:rPr lang="he-IL" sz="2400" b="1" dirty="0" smtClean="0">
                <a:solidFill>
                  <a:schemeClr val="tx2">
                    <a:lumMod val="50000"/>
                  </a:schemeClr>
                </a:solidFill>
              </a:rPr>
              <a:t>נושאים נוספים המומלצים לשינוי</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11</a:t>
            </a:fld>
            <a:endParaRPr lang="he-IL">
              <a:solidFill>
                <a:schemeClr val="bg1"/>
              </a:solidFill>
            </a:endParaRPr>
          </a:p>
        </p:txBody>
      </p:sp>
      <p:graphicFrame>
        <p:nvGraphicFramePr>
          <p:cNvPr id="3" name="טבלה 2"/>
          <p:cNvGraphicFramePr>
            <a:graphicFrameLocks noGrp="1"/>
          </p:cNvGraphicFramePr>
          <p:nvPr>
            <p:extLst>
              <p:ext uri="{D42A27DB-BD31-4B8C-83A1-F6EECF244321}">
                <p14:modId xmlns:p14="http://schemas.microsoft.com/office/powerpoint/2010/main" val="89192710"/>
              </p:ext>
            </p:extLst>
          </p:nvPr>
        </p:nvGraphicFramePr>
        <p:xfrm>
          <a:off x="0" y="1200150"/>
          <a:ext cx="9036496" cy="5018646"/>
        </p:xfrm>
        <a:graphic>
          <a:graphicData uri="http://schemas.openxmlformats.org/drawingml/2006/table">
            <a:tbl>
              <a:tblPr rtl="1">
                <a:tableStyleId>{BC89EF96-8CEA-46FF-86C4-4CE0E7609802}</a:tableStyleId>
              </a:tblPr>
              <a:tblGrid>
                <a:gridCol w="9036496"/>
              </a:tblGrid>
              <a:tr h="221418">
                <a:tc>
                  <a:txBody>
                    <a:bodyPr/>
                    <a:lstStyle/>
                    <a:p>
                      <a:pPr algn="r" rtl="1" fontAlgn="b"/>
                      <a:r>
                        <a:rPr lang="he-IL" sz="1400" u="none" strike="noStrike" dirty="0">
                          <a:effectLst/>
                        </a:rPr>
                        <a:t>נציבות צריכה לשמש כגוף קובע מדיניות, לעסוק בבקרה ולא בנושאי פרט ותקינה שוליים</a:t>
                      </a:r>
                      <a:endParaRPr lang="he-IL" sz="1400" b="0" i="0" u="none" strike="noStrike" dirty="0">
                        <a:solidFill>
                          <a:srgbClr val="000000"/>
                        </a:solidFill>
                        <a:effectLst/>
                        <a:latin typeface="Arial"/>
                      </a:endParaRPr>
                    </a:p>
                  </a:txBody>
                  <a:tcPr marL="9525" marR="9525" marT="9525" marB="0" anchor="b"/>
                </a:tc>
              </a:tr>
              <a:tr h="642112">
                <a:tc>
                  <a:txBody>
                    <a:bodyPr/>
                    <a:lstStyle/>
                    <a:p>
                      <a:pPr algn="r" rtl="1" fontAlgn="b"/>
                      <a:r>
                        <a:rPr lang="he-IL" sz="1400" u="none" strike="noStrike">
                          <a:effectLst/>
                        </a:rPr>
                        <a:t>נדרש למצב את נש"מ כגוף קובע מדיניות ותכנון ברמה האסטרטגית. יש ליצור תר"ש עדיפות לאומית להון האנושי – במסגרתו ייקבעו אוכלוסיות הליבה למיקוד הנגזרות מסדר העדיפות הלאומי, וביחס אליהן ייקבעו אמות מידה ייחודיות לתעדוף, תגמול, ניוד, הכשרה וקידום בשירות הציבורי הנציבות </a:t>
                      </a:r>
                      <a:endParaRPr lang="he-IL" sz="1400" b="0" i="0" u="none" strike="noStrike">
                        <a:solidFill>
                          <a:srgbClr val="000000"/>
                        </a:solidFill>
                        <a:effectLst/>
                        <a:latin typeface="Arial"/>
                      </a:endParaRPr>
                    </a:p>
                  </a:txBody>
                  <a:tcPr marL="9525" marR="9525" marT="9525" marB="0" anchor="b"/>
                </a:tc>
              </a:tr>
              <a:tr h="636280">
                <a:tc>
                  <a:txBody>
                    <a:bodyPr/>
                    <a:lstStyle/>
                    <a:p>
                      <a:pPr algn="r" rtl="1" fontAlgn="b"/>
                      <a:r>
                        <a:rPr lang="he-IL" sz="1400" u="none" strike="noStrike" dirty="0">
                          <a:effectLst/>
                        </a:rPr>
                        <a:t> נדרש סנכרון ומיקוד מאמצים בניהול ההון האנושי בשירות הציבורי. נראה כי נכון שדבר ייעשה, בין השאר, על-ידי תיאום יעדים שנתיים ורב-שנתיים של משרדי הממשלה ויחידות הסמך בשירות הציבורי תוך הגדרות העדיפות הלאומית כפי שנקבעה על-ידי הממשלה ובמסגרת תהליכי תכנון שנתיים ורב שנתיים (במסגרת מעגל התכנון השנתי - תיאום בין </a:t>
                      </a:r>
                      <a:r>
                        <a:rPr lang="he-IL" sz="1400" u="none" strike="noStrike" dirty="0" err="1">
                          <a:effectLst/>
                        </a:rPr>
                        <a:t>נש"מ</a:t>
                      </a:r>
                      <a:r>
                        <a:rPr lang="he-IL" sz="1400" u="none" strike="noStrike" dirty="0">
                          <a:effectLst/>
                        </a:rPr>
                        <a:t>, משרדי הממשלה ויחידות הסמך) </a:t>
                      </a:r>
                      <a:endParaRPr lang="he-IL" sz="1400" b="0" i="0" u="none" strike="noStrike" dirty="0">
                        <a:solidFill>
                          <a:srgbClr val="000000"/>
                        </a:solidFill>
                        <a:effectLst/>
                        <a:latin typeface="Arial"/>
                      </a:endParaRPr>
                    </a:p>
                  </a:txBody>
                  <a:tcPr marL="9525" marR="9525" marT="9525" marB="0" anchor="b"/>
                </a:tc>
              </a:tr>
              <a:tr h="431765">
                <a:tc>
                  <a:txBody>
                    <a:bodyPr/>
                    <a:lstStyle/>
                    <a:p>
                      <a:pPr algn="r" rtl="1" fontAlgn="b"/>
                      <a:r>
                        <a:rPr lang="he-IL" sz="1400" u="none" strike="noStrike">
                          <a:effectLst/>
                        </a:rPr>
                        <a:t>מתן גמישות ניהולית, מודלים של שכר דיפרנציאלי, ניהול מוקדי מצויינות, ניהול קריירה וקדנציות בראיה מערכתית של שירות המדינה, תכנון כ"א, עתודה ניהולית, פיתוח שדרת הניהול בשירות המדינה....</a:t>
                      </a:r>
                      <a:endParaRPr lang="he-IL" sz="1400" b="0" i="0" u="none" strike="noStrike">
                        <a:solidFill>
                          <a:srgbClr val="000000"/>
                        </a:solidFill>
                        <a:effectLst/>
                        <a:latin typeface="Arial"/>
                      </a:endParaRPr>
                    </a:p>
                  </a:txBody>
                  <a:tcPr marL="9525" marR="9525" marT="9525" marB="0" anchor="b"/>
                </a:tc>
              </a:tr>
              <a:tr h="221418">
                <a:tc>
                  <a:txBody>
                    <a:bodyPr/>
                    <a:lstStyle/>
                    <a:p>
                      <a:pPr algn="r" rtl="1" fontAlgn="b"/>
                      <a:r>
                        <a:rPr lang="he-IL" sz="1400" u="none" strike="noStrike">
                          <a:effectLst/>
                        </a:rPr>
                        <a:t>גורם מנחה ומתקן בתחום השירות.</a:t>
                      </a:r>
                      <a:endParaRPr lang="he-IL" sz="1400" b="0" i="0" u="none" strike="noStrike">
                        <a:solidFill>
                          <a:srgbClr val="000000"/>
                        </a:solidFill>
                        <a:effectLst/>
                        <a:latin typeface="Arial"/>
                      </a:endParaRPr>
                    </a:p>
                  </a:txBody>
                  <a:tcPr marL="9525" marR="9525" marT="9525" marB="0" anchor="b"/>
                </a:tc>
              </a:tr>
              <a:tr h="431765">
                <a:tc>
                  <a:txBody>
                    <a:bodyPr/>
                    <a:lstStyle/>
                    <a:p>
                      <a:pPr algn="r" rtl="1" fontAlgn="b"/>
                      <a:r>
                        <a:rPr lang="he-IL" sz="1400" u="none" strike="noStrike">
                          <a:effectLst/>
                        </a:rPr>
                        <a:t>הידוק הקשר של נש"מ עם הסמנכ"לים למשאבי אנוש על חשבון הקשר עם המנכ"לים. מתן הנחיות ברורות ומקצועיות וגיבוי לאנשי המקצוע המבצעים אותם </a:t>
                      </a:r>
                      <a:endParaRPr lang="he-IL" sz="1400" b="0" i="0" u="none" strike="noStrike">
                        <a:solidFill>
                          <a:srgbClr val="000000"/>
                        </a:solidFill>
                        <a:effectLst/>
                        <a:latin typeface="Arial"/>
                      </a:endParaRPr>
                    </a:p>
                  </a:txBody>
                  <a:tcPr marL="9525" marR="9525" marT="9525" marB="0" anchor="b"/>
                </a:tc>
              </a:tr>
              <a:tr h="642112">
                <a:tc>
                  <a:txBody>
                    <a:bodyPr/>
                    <a:lstStyle/>
                    <a:p>
                      <a:pPr algn="r" rtl="1" fontAlgn="b"/>
                      <a:r>
                        <a:rPr lang="he-IL" sz="1400" u="none" strike="noStrike">
                          <a:effectLst/>
                        </a:rPr>
                        <a:t>יחסי עבודה - נציבות שירות המדינה צריכה להיות הכתובת לכלל משרדי הממשלה בנושא סכסוכי עבודה, כפי שהיה בעבר. קיים מצב שהמשרד מגיע לנציבות לנושא דרגות, לאג"ת בנושא תקני רכב, כונניות, שעות נוספות, ולממונה על השכר בתוספת שכר. הכתובת צריכה להיות בנציבות שהיא תנהל את הדיון מול כל הגורמים</a:t>
                      </a:r>
                      <a:endParaRPr lang="he-IL" sz="1400" b="0" i="0" u="none" strike="noStrike">
                        <a:solidFill>
                          <a:srgbClr val="000000"/>
                        </a:solidFill>
                        <a:effectLst/>
                        <a:latin typeface="Arial"/>
                      </a:endParaRPr>
                    </a:p>
                  </a:txBody>
                  <a:tcPr marL="9525" marR="9525" marT="9525" marB="0" anchor="b"/>
                </a:tc>
              </a:tr>
              <a:tr h="642112">
                <a:tc>
                  <a:txBody>
                    <a:bodyPr/>
                    <a:lstStyle/>
                    <a:p>
                      <a:pPr algn="r" rtl="1" fontAlgn="b"/>
                      <a:r>
                        <a:rPr lang="he-IL" sz="1400" u="none" strike="noStrike">
                          <a:effectLst/>
                        </a:rPr>
                        <a:t>שכר ותנאי שירות - ריכוז כל הטיפול בתנאי העסקה ושכר של עובדי המדינה כגורם אחד שיאפשר ראיה רחבית וכוללת על עבודת המשרד וצרכיו בנושאים כגון: תנאי פרישה, הקצאת משרות חדשות בגין תוספת מטלות, תנאים נלווים לכל משרה כגון: תקן רכב, שעות נוספות, כוננויות, שכר עידוד וכן תוספת שכר ייחודית על הסכמים.</a:t>
                      </a:r>
                      <a:endParaRPr lang="he-IL" sz="1400" b="0" i="0" u="none" strike="noStrike">
                        <a:solidFill>
                          <a:srgbClr val="000000"/>
                        </a:solidFill>
                        <a:effectLst/>
                        <a:latin typeface="Arial"/>
                      </a:endParaRPr>
                    </a:p>
                  </a:txBody>
                  <a:tcPr marL="9525" marR="9525" marT="9525" marB="0" anchor="b"/>
                </a:tc>
              </a:tr>
              <a:tr h="431765">
                <a:tc>
                  <a:txBody>
                    <a:bodyPr/>
                    <a:lstStyle/>
                    <a:p>
                      <a:pPr algn="r" rtl="1" fontAlgn="b"/>
                      <a:r>
                        <a:rPr lang="he-IL" sz="1400" u="none" strike="noStrike">
                          <a:effectLst/>
                        </a:rPr>
                        <a:t>תקינת משרות חדשות - המשרדים צריכים לפנות לנציבות שירות המדינה ולא לאג"ת כפי שקיים היום. הנציבות אמורה לבדוק את הצורך וההיקף ולאחר מכן פונים לאג"ת עם הסברים לגבי הצורך וההיקף.</a:t>
                      </a:r>
                      <a:endParaRPr lang="he-IL" sz="1400" b="0" i="0" u="none" strike="noStrike">
                        <a:solidFill>
                          <a:srgbClr val="000000"/>
                        </a:solidFill>
                        <a:effectLst/>
                        <a:latin typeface="Arial"/>
                      </a:endParaRPr>
                    </a:p>
                  </a:txBody>
                  <a:tcPr marL="9525" marR="9525" marT="9525" marB="0" anchor="b"/>
                </a:tc>
              </a:tr>
              <a:tr h="221418">
                <a:tc>
                  <a:txBody>
                    <a:bodyPr/>
                    <a:lstStyle/>
                    <a:p>
                      <a:pPr algn="r" rtl="1" fontAlgn="b"/>
                      <a:r>
                        <a:rPr lang="he-IL" sz="1400" u="none" strike="noStrike">
                          <a:effectLst/>
                        </a:rPr>
                        <a:t>יש להעצים את הסמנכלים ולהכפיפם לנציב שירות המדינה</a:t>
                      </a:r>
                      <a:endParaRPr lang="he-IL" sz="1400" b="0" i="0" u="none" strike="noStrike">
                        <a:solidFill>
                          <a:srgbClr val="000000"/>
                        </a:solidFill>
                        <a:effectLst/>
                        <a:latin typeface="Arial"/>
                      </a:endParaRPr>
                    </a:p>
                  </a:txBody>
                  <a:tcPr marL="9525" marR="9525" marT="9525" marB="0" anchor="b"/>
                </a:tc>
              </a:tr>
              <a:tr h="442836">
                <a:tc>
                  <a:txBody>
                    <a:bodyPr/>
                    <a:lstStyle/>
                    <a:p>
                      <a:pPr algn="r" rtl="1" fontAlgn="b"/>
                      <a:r>
                        <a:rPr lang="he-IL" sz="1400" u="none" strike="noStrike" dirty="0">
                          <a:effectLst/>
                        </a:rPr>
                        <a:t>ניוד עובדים בין-משרדי: פיתוח תוכנת מחשב בין משרדי הממשלה לטיוב נתוני עובדים </a:t>
                      </a:r>
                      <a:r>
                        <a:rPr lang="he-IL" sz="1400" u="none" strike="noStrike" dirty="0" smtClean="0">
                          <a:effectLst/>
                        </a:rPr>
                        <a:t>המעוניינים </a:t>
                      </a:r>
                      <a:r>
                        <a:rPr lang="he-IL" sz="1400" u="none" strike="noStrike" dirty="0">
                          <a:effectLst/>
                        </a:rPr>
                        <a:t>להתנייד בתוך משרדי הממשלה השונים. קיים באופן חלקי</a:t>
                      </a:r>
                      <a:endParaRPr lang="he-IL" sz="1400" b="0" i="0" u="none" strike="noStrike" dirty="0">
                        <a:solidFill>
                          <a:srgbClr val="000000"/>
                        </a:solidFill>
                        <a:effectLst/>
                        <a:latin typeface="Arial"/>
                      </a:endParaRPr>
                    </a:p>
                  </a:txBody>
                  <a:tcPr marL="9525" marR="9525" marT="9525" marB="0" anchor="b"/>
                </a:tc>
              </a:tr>
            </a:tbl>
          </a:graphicData>
        </a:graphic>
      </p:graphicFrame>
      <p:sp>
        <p:nvSpPr>
          <p:cNvPr id="6" name="TextBox 5"/>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2418876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12</a:t>
            </a:fld>
            <a:endParaRPr lang="he-IL">
              <a:solidFill>
                <a:schemeClr val="bg1"/>
              </a:solidFill>
            </a:endParaRPr>
          </a:p>
        </p:txBody>
      </p:sp>
      <p:sp>
        <p:nvSpPr>
          <p:cNvPr id="3" name="מלבן 2"/>
          <p:cNvSpPr/>
          <p:nvPr/>
        </p:nvSpPr>
        <p:spPr>
          <a:xfrm>
            <a:off x="0" y="1124744"/>
            <a:ext cx="9144000" cy="5016758"/>
          </a:xfrm>
          <a:prstGeom prst="rect">
            <a:avLst/>
          </a:prstGeom>
        </p:spPr>
        <p:txBody>
          <a:bodyPr wrap="square">
            <a:spAutoFit/>
          </a:bodyPr>
          <a:lstStyle/>
          <a:p>
            <a:r>
              <a:rPr lang="he-IL" sz="1600" dirty="0" smtClean="0"/>
              <a:t/>
            </a:r>
            <a:br>
              <a:rPr lang="he-IL" sz="1600" dirty="0" smtClean="0"/>
            </a:br>
            <a:r>
              <a:rPr lang="he-IL" sz="1600" dirty="0" smtClean="0"/>
              <a:t>- </a:t>
            </a:r>
            <a:r>
              <a:rPr lang="he-IL" sz="1600" b="1" dirty="0" smtClean="0"/>
              <a:t>התאמת </a:t>
            </a:r>
            <a:r>
              <a:rPr lang="he-IL" sz="1600" b="1" dirty="0"/>
              <a:t>ניהול ההון האנושי </a:t>
            </a:r>
            <a:r>
              <a:rPr lang="he-IL" sz="1600" dirty="0"/>
              <a:t>לאתגרים הקיימים ולהשגת יעדי הממשלה. </a:t>
            </a:r>
            <a:r>
              <a:rPr lang="he-IL" sz="1600" dirty="0" smtClean="0"/>
              <a:t/>
            </a:r>
            <a:br>
              <a:rPr lang="he-IL" sz="1600" dirty="0" smtClean="0"/>
            </a:br>
            <a:r>
              <a:rPr lang="he-IL" sz="1600" dirty="0" smtClean="0"/>
              <a:t>- </a:t>
            </a:r>
            <a:r>
              <a:rPr lang="he-IL" sz="1600" b="1" dirty="0" smtClean="0"/>
              <a:t>שמירת </a:t>
            </a:r>
            <a:r>
              <a:rPr lang="he-IL" sz="1600" b="1" dirty="0"/>
              <a:t>ערכים של מנהל תקין </a:t>
            </a:r>
            <a:r>
              <a:rPr lang="he-IL" sz="1600" dirty="0"/>
              <a:t>בשירות המדינה, בדגש על טוהר המידות, יושרה ושקיפות. </a:t>
            </a:r>
            <a:r>
              <a:rPr lang="he-IL" sz="1600" dirty="0" smtClean="0"/>
              <a:t/>
            </a:r>
            <a:br>
              <a:rPr lang="he-IL" sz="1600" dirty="0" smtClean="0"/>
            </a:br>
            <a:r>
              <a:rPr lang="he-IL" sz="1600" dirty="0" smtClean="0"/>
              <a:t>- </a:t>
            </a:r>
            <a:r>
              <a:rPr lang="he-IL" sz="1600" b="1" dirty="0" smtClean="0"/>
              <a:t>ראיית </a:t>
            </a:r>
            <a:r>
              <a:rPr lang="he-IL" sz="1600" b="1" dirty="0"/>
              <a:t>שירות המדינה כמכלול </a:t>
            </a:r>
            <a:r>
              <a:rPr lang="he-IL" sz="1600" dirty="0"/>
              <a:t>- בתחושת השייכות, באתוס השירות ובראיית רוחב של אתגרים, צרכים </a:t>
            </a:r>
            <a:r>
              <a:rPr lang="he-IL" sz="1600" dirty="0" smtClean="0"/>
              <a:t>ומענים.</a:t>
            </a:r>
            <a:endParaRPr lang="he-IL" sz="1600" dirty="0"/>
          </a:p>
          <a:p>
            <a:r>
              <a:rPr lang="he-IL" sz="1600" dirty="0" smtClean="0"/>
              <a:t>- </a:t>
            </a:r>
            <a:r>
              <a:rPr lang="he-IL" sz="1600" b="1" dirty="0" smtClean="0"/>
              <a:t>חיזוק </a:t>
            </a:r>
            <a:r>
              <a:rPr lang="he-IL" sz="1600" b="1" dirty="0"/>
              <a:t>נציבות שירות המדינה כגוף המקצועי לניהול ההון האנושי </a:t>
            </a:r>
            <a:r>
              <a:rPr lang="he-IL" sz="1600" dirty="0"/>
              <a:t>בשירות המדינה וכגוף קובע מדיניות ותכנון ברמה האסטרטגית, מפקח ומקיים בקרה על יישום המדיניות הנקבעת על ידו. זאת תוך מתן דגש לייצוג הולם לפי הוראות חוק שירות המדינה (מינויים), התשי"ט-1959, ומתן שוויון הזדמנויות בעבודה. הנציבות תהיה הגורם המנחה והמוביל המקצועי בתחום ניהול ההון האנושי בשירות המדינה על כלל היבטיו</a:t>
            </a:r>
            <a:r>
              <a:rPr lang="he-IL" sz="1600" dirty="0" smtClean="0"/>
              <a:t>.</a:t>
            </a:r>
            <a:br>
              <a:rPr lang="he-IL" sz="1600" dirty="0" smtClean="0"/>
            </a:br>
            <a:r>
              <a:rPr lang="he-IL" sz="1600" dirty="0" smtClean="0"/>
              <a:t>- </a:t>
            </a:r>
            <a:r>
              <a:rPr lang="he-IL" sz="1600" b="1" dirty="0" smtClean="0"/>
              <a:t>חיזוק </a:t>
            </a:r>
            <a:r>
              <a:rPr lang="he-IL" sz="1600" b="1" dirty="0"/>
              <a:t>משרדי הממשלה ויחידות הסמך בניהול ההון האנושי </a:t>
            </a:r>
            <a:r>
              <a:rPr lang="he-IL" sz="1600" dirty="0"/>
              <a:t>תוך הגברת ההתאמה בין האחריות המוטלת עליהם לבין סמכויותיהם. </a:t>
            </a:r>
            <a:endParaRPr lang="he-IL" sz="1600" dirty="0" smtClean="0"/>
          </a:p>
          <a:p>
            <a:r>
              <a:rPr lang="he-IL" sz="1600" dirty="0" smtClean="0"/>
              <a:t>- </a:t>
            </a:r>
            <a:r>
              <a:rPr lang="he-IL" sz="1600" b="1" dirty="0" smtClean="0"/>
              <a:t>בניית </a:t>
            </a:r>
            <a:r>
              <a:rPr lang="he-IL" sz="1600" b="1" dirty="0"/>
              <a:t>"עמוד השדרה הניהולי" </a:t>
            </a:r>
            <a:r>
              <a:rPr lang="he-IL" sz="1600" dirty="0"/>
              <a:t>בשירות המדינה וביסוס איכותו ומקצועיותו של הסגל הבכיר בשירות המדינה, תוך התייחסות, בין השאר, לקביעת דרישות סף וכישורים נדרשים, תהליכי הכשרה, בניית עתודה ניהולית, הנהגת מסלולי רוטציה וקדנציה ובניית מערך הערכה מבוסס תפוקות ותוצאות</a:t>
            </a:r>
            <a:r>
              <a:rPr lang="he-IL" sz="1600" dirty="0" smtClean="0"/>
              <a:t>.</a:t>
            </a:r>
            <a:br>
              <a:rPr lang="he-IL" sz="1600" dirty="0" smtClean="0"/>
            </a:br>
            <a:r>
              <a:rPr lang="he-IL" sz="1600" dirty="0" smtClean="0"/>
              <a:t>- </a:t>
            </a:r>
            <a:r>
              <a:rPr lang="he-IL" sz="1600" b="1" dirty="0" smtClean="0"/>
              <a:t>קביעת </a:t>
            </a:r>
            <a:r>
              <a:rPr lang="he-IL" sz="1600" b="1" dirty="0"/>
              <a:t>מדיניות כוללת לפיתוח ההון האנושי ולניהול קריירה בשירות המדינה</a:t>
            </a:r>
            <a:r>
              <a:rPr lang="he-IL" sz="1600" dirty="0"/>
              <a:t>, תוך חתירה להעלאת המצוינות ולתגמול העובדים על בסיס תהליכי מדידה והערכה שיטתיים ויחסיים, להתמקצעות והכשרת העובדים, ולשם העברת ידע וניסיון בתוך הממשלה, באמצעות, בין השאר, מסלולי קריירה רוטציוניים</a:t>
            </a:r>
            <a:r>
              <a:rPr lang="he-IL" sz="1600" dirty="0" smtClean="0"/>
              <a:t>.</a:t>
            </a:r>
            <a:br>
              <a:rPr lang="he-IL" sz="1600" dirty="0" smtClean="0"/>
            </a:br>
            <a:r>
              <a:rPr lang="he-IL" sz="1600" dirty="0" smtClean="0"/>
              <a:t>- </a:t>
            </a:r>
            <a:r>
              <a:rPr lang="he-IL" sz="1600" b="1" dirty="0" smtClean="0"/>
              <a:t>בחינת </a:t>
            </a:r>
            <a:r>
              <a:rPr lang="he-IL" sz="1600" b="1" dirty="0"/>
              <a:t>כלים להשגת הגמשה מהותית של הסדרי ההעסקה בשירות המדינה</a:t>
            </a:r>
            <a:r>
              <a:rPr lang="he-IL" sz="1600" dirty="0"/>
              <a:t>, באופן שיאפשר גיוס איכותי של עובדים ותגמול מצטיינים, על בסיס תהליכי מדידה והערכה שיטתיים, בצד הליכי פיטורין אפקטיביים. </a:t>
            </a:r>
            <a:r>
              <a:rPr lang="he-IL" sz="1600" dirty="0" smtClean="0"/>
              <a:t/>
            </a:r>
            <a:br>
              <a:rPr lang="he-IL" sz="1600" dirty="0" smtClean="0"/>
            </a:br>
            <a:r>
              <a:rPr lang="he-IL" sz="1600" dirty="0" smtClean="0"/>
              <a:t>- </a:t>
            </a:r>
            <a:r>
              <a:rPr lang="he-IL" sz="1600" b="1" dirty="0" smtClean="0"/>
              <a:t>גיבוש </a:t>
            </a:r>
            <a:r>
              <a:rPr lang="he-IL" sz="1600" b="1" dirty="0"/>
              <a:t>קוד אתי ועדכון כללי האתיקה של עובדי המדינה</a:t>
            </a:r>
            <a:r>
              <a:rPr lang="he-IL" sz="1600" dirty="0"/>
              <a:t>, תוך בנייה וטיפוח של האתוס הציבורי והגדרה של מערכת הערכים עליה נשענת עבודתו של משרת הציבור, תוך יצירת תחושת שליחות ואחריות. </a:t>
            </a:r>
          </a:p>
        </p:txBody>
      </p:sp>
      <p:sp>
        <p:nvSpPr>
          <p:cNvPr id="6" name="לחצן פעולה: חזרה 5">
            <a:hlinkClick r:id="rId2" action="ppaction://hlinksldjump" highlightClick="1"/>
          </p:cNvPr>
          <p:cNvSpPr/>
          <p:nvPr/>
        </p:nvSpPr>
        <p:spPr>
          <a:xfrm>
            <a:off x="251520" y="764704"/>
            <a:ext cx="576064" cy="21428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
        <p:nvSpPr>
          <p:cNvPr id="8" name="מלבן 7"/>
          <p:cNvSpPr/>
          <p:nvPr/>
        </p:nvSpPr>
        <p:spPr>
          <a:xfrm>
            <a:off x="827584" y="116632"/>
            <a:ext cx="7517035" cy="523220"/>
          </a:xfrm>
          <a:prstGeom prst="rect">
            <a:avLst/>
          </a:prstGeom>
        </p:spPr>
        <p:txBody>
          <a:bodyPr wrap="square">
            <a:spAutoFit/>
          </a:bodyPr>
          <a:lstStyle/>
          <a:p>
            <a:pPr algn="ctr"/>
            <a:r>
              <a:rPr lang="he-IL" sz="2800" b="1" dirty="0" smtClean="0">
                <a:solidFill>
                  <a:schemeClr val="bg2">
                    <a:lumMod val="90000"/>
                  </a:schemeClr>
                </a:solidFill>
              </a:rPr>
              <a:t>שקף גיבוי</a:t>
            </a:r>
            <a:endParaRPr lang="he-IL" sz="2800" dirty="0">
              <a:solidFill>
                <a:schemeClr val="bg2">
                  <a:lumMod val="90000"/>
                </a:schemeClr>
              </a:solidFill>
            </a:endParaRPr>
          </a:p>
        </p:txBody>
      </p:sp>
    </p:spTree>
    <p:extLst>
      <p:ext uri="{BB962C8B-B14F-4D97-AF65-F5344CB8AC3E}">
        <p14:creationId xmlns:p14="http://schemas.microsoft.com/office/powerpoint/2010/main" val="1481753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13</a:t>
            </a:fld>
            <a:endParaRPr lang="he-IL">
              <a:solidFill>
                <a:schemeClr val="bg1"/>
              </a:solidFill>
            </a:endParaRPr>
          </a:p>
        </p:txBody>
      </p:sp>
      <p:sp>
        <p:nvSpPr>
          <p:cNvPr id="6" name="לחצן פעולה: חזרה 5">
            <a:hlinkClick r:id="rId2" action="ppaction://hlinksldjump" highlightClick="1"/>
          </p:cNvPr>
          <p:cNvSpPr/>
          <p:nvPr/>
        </p:nvSpPr>
        <p:spPr>
          <a:xfrm>
            <a:off x="251520" y="764704"/>
            <a:ext cx="576064" cy="21428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32" r="11406"/>
          <a:stretch/>
        </p:blipFill>
        <p:spPr bwMode="auto">
          <a:xfrm>
            <a:off x="1907704" y="989952"/>
            <a:ext cx="6637910" cy="5247360"/>
          </a:xfrm>
          <a:prstGeom prst="rect">
            <a:avLst/>
          </a:prstGeom>
          <a:noFill/>
          <a:ln>
            <a:noFill/>
          </a:ln>
          <a:effectLst/>
          <a:scene3d>
            <a:camera prst="perspectiveContrastingLeftFacing">
              <a:rot lat="21183044" lon="1243047" rev="21143174"/>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366" b="11255"/>
          <a:stretch/>
        </p:blipFill>
        <p:spPr bwMode="auto">
          <a:xfrm>
            <a:off x="2075292" y="4077072"/>
            <a:ext cx="2064660" cy="1425574"/>
          </a:xfrm>
          <a:prstGeom prst="rect">
            <a:avLst/>
          </a:prstGeom>
          <a:noFill/>
          <a:ln>
            <a:noFill/>
          </a:ln>
          <a:effectLst/>
          <a:scene3d>
            <a:camera prst="orthographicFront">
              <a:rot lat="507310" lon="19743044" rev="20909031"/>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t="7503" r="1250" b="16974"/>
          <a:stretch/>
        </p:blipFill>
        <p:spPr bwMode="auto">
          <a:xfrm>
            <a:off x="35496" y="1196753"/>
            <a:ext cx="9056930" cy="5152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מלבן 8"/>
          <p:cNvSpPr/>
          <p:nvPr/>
        </p:nvSpPr>
        <p:spPr>
          <a:xfrm>
            <a:off x="827584" y="116632"/>
            <a:ext cx="7517035" cy="523220"/>
          </a:xfrm>
          <a:prstGeom prst="rect">
            <a:avLst/>
          </a:prstGeom>
        </p:spPr>
        <p:txBody>
          <a:bodyPr wrap="square">
            <a:spAutoFit/>
          </a:bodyPr>
          <a:lstStyle/>
          <a:p>
            <a:pPr algn="ctr"/>
            <a:r>
              <a:rPr lang="he-IL" sz="2800" b="1" dirty="0" smtClean="0">
                <a:solidFill>
                  <a:schemeClr val="bg2">
                    <a:lumMod val="90000"/>
                  </a:schemeClr>
                </a:solidFill>
              </a:rPr>
              <a:t>שקף גיבוי</a:t>
            </a:r>
            <a:endParaRPr lang="he-IL" sz="2800" dirty="0">
              <a:solidFill>
                <a:schemeClr val="bg2">
                  <a:lumMod val="90000"/>
                </a:schemeClr>
              </a:solidFill>
            </a:endParaRPr>
          </a:p>
        </p:txBody>
      </p:sp>
    </p:spTree>
    <p:extLst>
      <p:ext uri="{BB962C8B-B14F-4D97-AF65-F5344CB8AC3E}">
        <p14:creationId xmlns:p14="http://schemas.microsoft.com/office/powerpoint/2010/main" val="3533816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מלבן 3"/>
          <p:cNvSpPr/>
          <p:nvPr/>
        </p:nvSpPr>
        <p:spPr>
          <a:xfrm>
            <a:off x="827584" y="116632"/>
            <a:ext cx="7517035" cy="523220"/>
          </a:xfrm>
          <a:prstGeom prst="rect">
            <a:avLst/>
          </a:prstGeom>
        </p:spPr>
        <p:txBody>
          <a:bodyPr wrap="square">
            <a:spAutoFit/>
          </a:bodyPr>
          <a:lstStyle/>
          <a:p>
            <a:pPr algn="ctr"/>
            <a:r>
              <a:rPr lang="he-IL" sz="2800" b="1" dirty="0" smtClean="0">
                <a:solidFill>
                  <a:schemeClr val="bg2">
                    <a:lumMod val="90000"/>
                  </a:schemeClr>
                </a:solidFill>
              </a:rPr>
              <a:t>שקף גיבוי</a:t>
            </a:r>
            <a:endParaRPr lang="he-IL" sz="2800" dirty="0">
              <a:solidFill>
                <a:schemeClr val="bg2">
                  <a:lumMod val="90000"/>
                </a:schemeClr>
              </a:solidFill>
            </a:endParaRP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14</a:t>
            </a:fld>
            <a:endParaRPr lang="he-IL">
              <a:solidFill>
                <a:schemeClr val="bg1"/>
              </a:solidFill>
            </a:endParaRPr>
          </a:p>
        </p:txBody>
      </p:sp>
      <p:sp>
        <p:nvSpPr>
          <p:cNvPr id="6" name="לחצן פעולה: חזרה 5">
            <a:hlinkClick r:id="rId2" action="ppaction://hlinksldjump" highlightClick="1"/>
          </p:cNvPr>
          <p:cNvSpPr/>
          <p:nvPr/>
        </p:nvSpPr>
        <p:spPr>
          <a:xfrm>
            <a:off x="251520" y="764704"/>
            <a:ext cx="576064" cy="214283"/>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TextBox 6"/>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pic>
        <p:nvPicPr>
          <p:cNvPr id="92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668" t="19805" r="18898" b="8039"/>
          <a:stretch/>
        </p:blipFill>
        <p:spPr bwMode="auto">
          <a:xfrm>
            <a:off x="827584" y="1347119"/>
            <a:ext cx="7490012" cy="5498305"/>
          </a:xfrm>
          <a:prstGeom prst="rect">
            <a:avLst/>
          </a:prstGeom>
          <a:ln>
            <a:noFill/>
          </a:ln>
          <a:effectLst>
            <a:outerShdw blurRad="292100" dist="139700" dir="2700000" algn="tl" rotWithShape="0">
              <a:srgbClr val="333333">
                <a:alpha val="65000"/>
              </a:srgbClr>
            </a:outerShdw>
          </a:effectLst>
          <a:scene3d>
            <a:camera prst="isometricRightUp">
              <a:rot lat="20237288" lon="19986783" rev="1086786"/>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649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2</a:t>
            </a:fld>
            <a:endParaRPr lang="he-IL" dirty="0">
              <a:solidFill>
                <a:schemeClr val="bg1"/>
              </a:solidFill>
            </a:endParaRPr>
          </a:p>
        </p:txBody>
      </p:sp>
      <p:sp>
        <p:nvSpPr>
          <p:cNvPr id="6" name="מלבן 5"/>
          <p:cNvSpPr/>
          <p:nvPr/>
        </p:nvSpPr>
        <p:spPr>
          <a:xfrm>
            <a:off x="35496" y="1340768"/>
            <a:ext cx="8712968" cy="3539430"/>
          </a:xfrm>
          <a:prstGeom prst="rect">
            <a:avLst/>
          </a:prstGeom>
        </p:spPr>
        <p:txBody>
          <a:bodyPr wrap="square">
            <a:spAutoFit/>
          </a:bodyPr>
          <a:lstStyle/>
          <a:p>
            <a:pPr hangingPunct="0"/>
            <a:r>
              <a:rPr lang="he-IL" sz="2800" dirty="0"/>
              <a:t>החלטת הממשלה 3993, מיום 18/12/2011 אשר התקבלה לאור המלצות וועדת טרכטנברג, עוסקת בתהליכי שיפור ניהול ההון האנושי בשירות המדינה.</a:t>
            </a:r>
            <a:endParaRPr lang="en-US" sz="2800" dirty="0"/>
          </a:p>
          <a:p>
            <a:pPr hangingPunct="0"/>
            <a:r>
              <a:rPr lang="he-IL" sz="2800" dirty="0"/>
              <a:t> </a:t>
            </a:r>
            <a:endParaRPr lang="en-US" sz="2800" dirty="0"/>
          </a:p>
          <a:p>
            <a:pPr hangingPunct="0"/>
            <a:r>
              <a:rPr lang="he-IL" sz="2800" dirty="0"/>
              <a:t>הוחלט, כי </a:t>
            </a:r>
            <a:r>
              <a:rPr lang="he-IL" sz="2800" b="1" dirty="0"/>
              <a:t>תוקם וועדה בראשות נציב שירות המדינה </a:t>
            </a:r>
            <a:r>
              <a:rPr lang="he-IL" sz="2800" b="1" dirty="0" smtClean="0"/>
              <a:t>אשר </a:t>
            </a:r>
            <a:r>
              <a:rPr lang="he-IL" sz="2800" b="1" dirty="0"/>
              <a:t>תגבש תכנית מפורטת לביצוע רפורמה בניהול ופיתוח ההון האנושי בשירות המדינה</a:t>
            </a:r>
            <a:r>
              <a:rPr lang="he-IL" sz="2800" dirty="0"/>
              <a:t> תוך 120 יום מעת הקמת הוועדה וכינון צוותי </a:t>
            </a:r>
            <a:r>
              <a:rPr lang="he-IL" sz="2800" dirty="0" smtClean="0"/>
              <a:t>משנה</a:t>
            </a:r>
            <a:r>
              <a:rPr lang="he-IL" sz="2800" dirty="0"/>
              <a:t>.</a:t>
            </a:r>
            <a:endParaRPr lang="en-US" sz="2800" dirty="0"/>
          </a:p>
        </p:txBody>
      </p:sp>
      <p:sp>
        <p:nvSpPr>
          <p:cNvPr id="7" name="מלבן 6"/>
          <p:cNvSpPr/>
          <p:nvPr/>
        </p:nvSpPr>
        <p:spPr>
          <a:xfrm>
            <a:off x="395536" y="5241974"/>
            <a:ext cx="8316416" cy="923330"/>
          </a:xfrm>
          <a:prstGeom prst="rect">
            <a:avLst/>
          </a:prstGeom>
        </p:spPr>
        <p:txBody>
          <a:bodyPr wrap="square">
            <a:spAutoFit/>
          </a:bodyPr>
          <a:lstStyle/>
          <a:p>
            <a:r>
              <a:rPr lang="he-IL" dirty="0" smtClean="0"/>
              <a:t>חברים בוועדה: מנכ"ל </a:t>
            </a:r>
            <a:r>
              <a:rPr lang="he-IL" dirty="0" err="1" smtClean="0"/>
              <a:t>ראה"מ</a:t>
            </a:r>
            <a:r>
              <a:rPr lang="he-IL" dirty="0" smtClean="0"/>
              <a:t>, מנכ"ל משרד האוצר, הממונה על התקציבים, היועץ המשפטי לממשלה, והממונה על השכר או עובד בכיר מטעמם וכן שני נציגי ציבור בעלי ניסיון משמעותי בתחום הניהול או האקדמיה, </a:t>
            </a:r>
            <a:endParaRPr lang="he-IL" dirty="0"/>
          </a:p>
        </p:txBody>
      </p:sp>
      <p:sp>
        <p:nvSpPr>
          <p:cNvPr id="8" name="TextBox 7"/>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
        <p:nvSpPr>
          <p:cNvPr id="9" name="לחצן פעולה: סרט 8">
            <a:hlinkClick r:id="rId2" action="ppaction://hlinkfile" highlightClick="1"/>
          </p:cNvPr>
          <p:cNvSpPr/>
          <p:nvPr/>
        </p:nvSpPr>
        <p:spPr>
          <a:xfrm>
            <a:off x="395536" y="6093296"/>
            <a:ext cx="432048" cy="216024"/>
          </a:xfrm>
          <a:prstGeom prst="actionButtonMovi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1367309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827584" y="1023119"/>
            <a:ext cx="7517035" cy="461665"/>
          </a:xfrm>
          <a:prstGeom prst="rect">
            <a:avLst/>
          </a:prstGeom>
        </p:spPr>
        <p:txBody>
          <a:bodyPr wrap="square">
            <a:spAutoFit/>
          </a:bodyPr>
          <a:lstStyle/>
          <a:p>
            <a:pPr algn="ctr"/>
            <a:r>
              <a:rPr lang="he-IL" sz="2400" b="1" dirty="0" smtClean="0">
                <a:solidFill>
                  <a:srgbClr val="0070C0"/>
                </a:solidFill>
              </a:rPr>
              <a:t>במה הרפורמה נדרשת לעסוק</a:t>
            </a:r>
            <a:endParaRPr lang="he-IL" sz="2400" dirty="0">
              <a:solidFill>
                <a:srgbClr val="0070C0"/>
              </a:solidFill>
            </a:endParaRP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3</a:t>
            </a:fld>
            <a:endParaRPr lang="he-IL">
              <a:solidFill>
                <a:schemeClr val="bg1"/>
              </a:solidFill>
            </a:endParaRPr>
          </a:p>
        </p:txBody>
      </p:sp>
      <p:graphicFrame>
        <p:nvGraphicFramePr>
          <p:cNvPr id="2" name="דיאגרמה 1"/>
          <p:cNvGraphicFramePr/>
          <p:nvPr>
            <p:extLst>
              <p:ext uri="{D42A27DB-BD31-4B8C-83A1-F6EECF244321}">
                <p14:modId xmlns:p14="http://schemas.microsoft.com/office/powerpoint/2010/main" val="423487230"/>
              </p:ext>
            </p:extLst>
          </p:nvPr>
        </p:nvGraphicFramePr>
        <p:xfrm>
          <a:off x="0" y="1340768"/>
          <a:ext cx="9144000" cy="488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לחצן פעולה: התחלה 2">
            <a:hlinkClick r:id="rId7" action="ppaction://hlinksldjump" highlightClick="1"/>
          </p:cNvPr>
          <p:cNvSpPr/>
          <p:nvPr/>
        </p:nvSpPr>
        <p:spPr>
          <a:xfrm>
            <a:off x="251520" y="620688"/>
            <a:ext cx="504056" cy="216024"/>
          </a:xfrm>
          <a:prstGeom prst="actionButtonBeginning">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צורה חופשית 10"/>
          <p:cNvSpPr/>
          <p:nvPr/>
        </p:nvSpPr>
        <p:spPr>
          <a:xfrm>
            <a:off x="5364088" y="3140968"/>
            <a:ext cx="776010" cy="792088"/>
          </a:xfrm>
          <a:custGeom>
            <a:avLst/>
            <a:gdLst>
              <a:gd name="connsiteX0" fmla="*/ 0 w 2622177"/>
              <a:gd name="connsiteY0" fmla="*/ 1331259 h 2528047"/>
              <a:gd name="connsiteX1" fmla="*/ 726141 w 2622177"/>
              <a:gd name="connsiteY1" fmla="*/ 2528047 h 2528047"/>
              <a:gd name="connsiteX2" fmla="*/ 1358153 w 2622177"/>
              <a:gd name="connsiteY2" fmla="*/ 1586753 h 2528047"/>
              <a:gd name="connsiteX3" fmla="*/ 1828800 w 2622177"/>
              <a:gd name="connsiteY3" fmla="*/ 1048871 h 2528047"/>
              <a:gd name="connsiteX4" fmla="*/ 2622177 w 2622177"/>
              <a:gd name="connsiteY4" fmla="*/ 94129 h 2528047"/>
              <a:gd name="connsiteX5" fmla="*/ 2581836 w 2622177"/>
              <a:gd name="connsiteY5" fmla="*/ 13447 h 2528047"/>
              <a:gd name="connsiteX6" fmla="*/ 2487706 w 2622177"/>
              <a:gd name="connsiteY6" fmla="*/ 0 h 2528047"/>
              <a:gd name="connsiteX7" fmla="*/ 2447365 w 2622177"/>
              <a:gd name="connsiteY7" fmla="*/ 13447 h 2528047"/>
              <a:gd name="connsiteX8" fmla="*/ 1438836 w 2622177"/>
              <a:gd name="connsiteY8" fmla="*/ 968188 h 2528047"/>
              <a:gd name="connsiteX9" fmla="*/ 726141 w 2622177"/>
              <a:gd name="connsiteY9" fmla="*/ 1613647 h 2528047"/>
              <a:gd name="connsiteX10" fmla="*/ 0 w 2622177"/>
              <a:gd name="connsiteY10" fmla="*/ 1331259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177" h="2528047">
                <a:moveTo>
                  <a:pt x="0" y="1331259"/>
                </a:moveTo>
                <a:lnTo>
                  <a:pt x="726141" y="2528047"/>
                </a:lnTo>
                <a:lnTo>
                  <a:pt x="1358153" y="1586753"/>
                </a:lnTo>
                <a:lnTo>
                  <a:pt x="1828800" y="1048871"/>
                </a:lnTo>
                <a:lnTo>
                  <a:pt x="2622177" y="94129"/>
                </a:lnTo>
                <a:lnTo>
                  <a:pt x="2581836" y="13447"/>
                </a:lnTo>
                <a:lnTo>
                  <a:pt x="2487706" y="0"/>
                </a:lnTo>
                <a:lnTo>
                  <a:pt x="2447365" y="13447"/>
                </a:lnTo>
                <a:lnTo>
                  <a:pt x="1438836" y="968188"/>
                </a:lnTo>
                <a:lnTo>
                  <a:pt x="726141" y="1613647"/>
                </a:lnTo>
                <a:lnTo>
                  <a:pt x="0" y="1331259"/>
                </a:lnTo>
                <a:close/>
              </a:path>
            </a:pathLst>
          </a:cu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4" name="צורה חופשית 13"/>
          <p:cNvSpPr/>
          <p:nvPr/>
        </p:nvSpPr>
        <p:spPr>
          <a:xfrm>
            <a:off x="8388424" y="3140968"/>
            <a:ext cx="776010" cy="792088"/>
          </a:xfrm>
          <a:custGeom>
            <a:avLst/>
            <a:gdLst>
              <a:gd name="connsiteX0" fmla="*/ 0 w 2622177"/>
              <a:gd name="connsiteY0" fmla="*/ 1331259 h 2528047"/>
              <a:gd name="connsiteX1" fmla="*/ 726141 w 2622177"/>
              <a:gd name="connsiteY1" fmla="*/ 2528047 h 2528047"/>
              <a:gd name="connsiteX2" fmla="*/ 1358153 w 2622177"/>
              <a:gd name="connsiteY2" fmla="*/ 1586753 h 2528047"/>
              <a:gd name="connsiteX3" fmla="*/ 1828800 w 2622177"/>
              <a:gd name="connsiteY3" fmla="*/ 1048871 h 2528047"/>
              <a:gd name="connsiteX4" fmla="*/ 2622177 w 2622177"/>
              <a:gd name="connsiteY4" fmla="*/ 94129 h 2528047"/>
              <a:gd name="connsiteX5" fmla="*/ 2581836 w 2622177"/>
              <a:gd name="connsiteY5" fmla="*/ 13447 h 2528047"/>
              <a:gd name="connsiteX6" fmla="*/ 2487706 w 2622177"/>
              <a:gd name="connsiteY6" fmla="*/ 0 h 2528047"/>
              <a:gd name="connsiteX7" fmla="*/ 2447365 w 2622177"/>
              <a:gd name="connsiteY7" fmla="*/ 13447 h 2528047"/>
              <a:gd name="connsiteX8" fmla="*/ 1438836 w 2622177"/>
              <a:gd name="connsiteY8" fmla="*/ 968188 h 2528047"/>
              <a:gd name="connsiteX9" fmla="*/ 726141 w 2622177"/>
              <a:gd name="connsiteY9" fmla="*/ 1613647 h 2528047"/>
              <a:gd name="connsiteX10" fmla="*/ 0 w 2622177"/>
              <a:gd name="connsiteY10" fmla="*/ 1331259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177" h="2528047">
                <a:moveTo>
                  <a:pt x="0" y="1331259"/>
                </a:moveTo>
                <a:lnTo>
                  <a:pt x="726141" y="2528047"/>
                </a:lnTo>
                <a:lnTo>
                  <a:pt x="1358153" y="1586753"/>
                </a:lnTo>
                <a:lnTo>
                  <a:pt x="1828800" y="1048871"/>
                </a:lnTo>
                <a:lnTo>
                  <a:pt x="2622177" y="94129"/>
                </a:lnTo>
                <a:lnTo>
                  <a:pt x="2581836" y="13447"/>
                </a:lnTo>
                <a:lnTo>
                  <a:pt x="2487706" y="0"/>
                </a:lnTo>
                <a:lnTo>
                  <a:pt x="2447365" y="13447"/>
                </a:lnTo>
                <a:lnTo>
                  <a:pt x="1438836" y="968188"/>
                </a:lnTo>
                <a:lnTo>
                  <a:pt x="726141" y="1613647"/>
                </a:lnTo>
                <a:lnTo>
                  <a:pt x="0" y="1331259"/>
                </a:lnTo>
                <a:close/>
              </a:path>
            </a:pathLst>
          </a:cu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5" name="צורה חופשית 14"/>
          <p:cNvSpPr/>
          <p:nvPr/>
        </p:nvSpPr>
        <p:spPr>
          <a:xfrm>
            <a:off x="2411760" y="3134036"/>
            <a:ext cx="776010" cy="792088"/>
          </a:xfrm>
          <a:custGeom>
            <a:avLst/>
            <a:gdLst>
              <a:gd name="connsiteX0" fmla="*/ 0 w 2622177"/>
              <a:gd name="connsiteY0" fmla="*/ 1331259 h 2528047"/>
              <a:gd name="connsiteX1" fmla="*/ 726141 w 2622177"/>
              <a:gd name="connsiteY1" fmla="*/ 2528047 h 2528047"/>
              <a:gd name="connsiteX2" fmla="*/ 1358153 w 2622177"/>
              <a:gd name="connsiteY2" fmla="*/ 1586753 h 2528047"/>
              <a:gd name="connsiteX3" fmla="*/ 1828800 w 2622177"/>
              <a:gd name="connsiteY3" fmla="*/ 1048871 h 2528047"/>
              <a:gd name="connsiteX4" fmla="*/ 2622177 w 2622177"/>
              <a:gd name="connsiteY4" fmla="*/ 94129 h 2528047"/>
              <a:gd name="connsiteX5" fmla="*/ 2581836 w 2622177"/>
              <a:gd name="connsiteY5" fmla="*/ 13447 h 2528047"/>
              <a:gd name="connsiteX6" fmla="*/ 2487706 w 2622177"/>
              <a:gd name="connsiteY6" fmla="*/ 0 h 2528047"/>
              <a:gd name="connsiteX7" fmla="*/ 2447365 w 2622177"/>
              <a:gd name="connsiteY7" fmla="*/ 13447 h 2528047"/>
              <a:gd name="connsiteX8" fmla="*/ 1438836 w 2622177"/>
              <a:gd name="connsiteY8" fmla="*/ 968188 h 2528047"/>
              <a:gd name="connsiteX9" fmla="*/ 726141 w 2622177"/>
              <a:gd name="connsiteY9" fmla="*/ 1613647 h 2528047"/>
              <a:gd name="connsiteX10" fmla="*/ 0 w 2622177"/>
              <a:gd name="connsiteY10" fmla="*/ 1331259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177" h="2528047">
                <a:moveTo>
                  <a:pt x="0" y="1331259"/>
                </a:moveTo>
                <a:lnTo>
                  <a:pt x="726141" y="2528047"/>
                </a:lnTo>
                <a:lnTo>
                  <a:pt x="1358153" y="1586753"/>
                </a:lnTo>
                <a:lnTo>
                  <a:pt x="1828800" y="1048871"/>
                </a:lnTo>
                <a:lnTo>
                  <a:pt x="2622177" y="94129"/>
                </a:lnTo>
                <a:lnTo>
                  <a:pt x="2581836" y="13447"/>
                </a:lnTo>
                <a:lnTo>
                  <a:pt x="2487706" y="0"/>
                </a:lnTo>
                <a:lnTo>
                  <a:pt x="2447365" y="13447"/>
                </a:lnTo>
                <a:lnTo>
                  <a:pt x="1438836" y="968188"/>
                </a:lnTo>
                <a:lnTo>
                  <a:pt x="726141" y="1613647"/>
                </a:lnTo>
                <a:lnTo>
                  <a:pt x="0" y="1331259"/>
                </a:lnTo>
                <a:close/>
              </a:path>
            </a:pathLst>
          </a:cu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a:p>
        </p:txBody>
      </p:sp>
      <p:sp>
        <p:nvSpPr>
          <p:cNvPr id="17" name="TextBox 16"/>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
        <p:nvSpPr>
          <p:cNvPr id="12" name="לחצן פעולה: התחלה 11">
            <a:hlinkClick r:id="rId8" action="ppaction://hlinksldjump" highlightClick="1"/>
          </p:cNvPr>
          <p:cNvSpPr/>
          <p:nvPr/>
        </p:nvSpPr>
        <p:spPr>
          <a:xfrm>
            <a:off x="251520" y="332656"/>
            <a:ext cx="504056" cy="216024"/>
          </a:xfrm>
          <a:prstGeom prst="actionButtonBeginning">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לחצן פעולה: סרט 15">
            <a:hlinkClick r:id="rId9" action="ppaction://hlinkfile" highlightClick="1"/>
          </p:cNvPr>
          <p:cNvSpPr/>
          <p:nvPr/>
        </p:nvSpPr>
        <p:spPr>
          <a:xfrm>
            <a:off x="395536" y="6093296"/>
            <a:ext cx="432048" cy="216024"/>
          </a:xfrm>
          <a:prstGeom prst="actionButtonMovie">
            <a:avLst/>
          </a:prstGeom>
          <a:solidFill>
            <a:schemeClr val="bg1"/>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17"/>
          <p:cNvSpPr/>
          <p:nvPr/>
        </p:nvSpPr>
        <p:spPr>
          <a:xfrm>
            <a:off x="2427838" y="1556792"/>
            <a:ext cx="776010" cy="792088"/>
          </a:xfrm>
          <a:custGeom>
            <a:avLst/>
            <a:gdLst>
              <a:gd name="connsiteX0" fmla="*/ 0 w 2622177"/>
              <a:gd name="connsiteY0" fmla="*/ 1331259 h 2528047"/>
              <a:gd name="connsiteX1" fmla="*/ 726141 w 2622177"/>
              <a:gd name="connsiteY1" fmla="*/ 2528047 h 2528047"/>
              <a:gd name="connsiteX2" fmla="*/ 1358153 w 2622177"/>
              <a:gd name="connsiteY2" fmla="*/ 1586753 h 2528047"/>
              <a:gd name="connsiteX3" fmla="*/ 1828800 w 2622177"/>
              <a:gd name="connsiteY3" fmla="*/ 1048871 h 2528047"/>
              <a:gd name="connsiteX4" fmla="*/ 2622177 w 2622177"/>
              <a:gd name="connsiteY4" fmla="*/ 94129 h 2528047"/>
              <a:gd name="connsiteX5" fmla="*/ 2581836 w 2622177"/>
              <a:gd name="connsiteY5" fmla="*/ 13447 h 2528047"/>
              <a:gd name="connsiteX6" fmla="*/ 2487706 w 2622177"/>
              <a:gd name="connsiteY6" fmla="*/ 0 h 2528047"/>
              <a:gd name="connsiteX7" fmla="*/ 2447365 w 2622177"/>
              <a:gd name="connsiteY7" fmla="*/ 13447 h 2528047"/>
              <a:gd name="connsiteX8" fmla="*/ 1438836 w 2622177"/>
              <a:gd name="connsiteY8" fmla="*/ 968188 h 2528047"/>
              <a:gd name="connsiteX9" fmla="*/ 726141 w 2622177"/>
              <a:gd name="connsiteY9" fmla="*/ 1613647 h 2528047"/>
              <a:gd name="connsiteX10" fmla="*/ 0 w 2622177"/>
              <a:gd name="connsiteY10" fmla="*/ 1331259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177" h="2528047">
                <a:moveTo>
                  <a:pt x="0" y="1331259"/>
                </a:moveTo>
                <a:lnTo>
                  <a:pt x="726141" y="2528047"/>
                </a:lnTo>
                <a:lnTo>
                  <a:pt x="1358153" y="1586753"/>
                </a:lnTo>
                <a:lnTo>
                  <a:pt x="1828800" y="1048871"/>
                </a:lnTo>
                <a:lnTo>
                  <a:pt x="2622177" y="94129"/>
                </a:lnTo>
                <a:lnTo>
                  <a:pt x="2581836" y="13447"/>
                </a:lnTo>
                <a:lnTo>
                  <a:pt x="2487706" y="0"/>
                </a:lnTo>
                <a:lnTo>
                  <a:pt x="2447365" y="13447"/>
                </a:lnTo>
                <a:lnTo>
                  <a:pt x="1438836" y="968188"/>
                </a:lnTo>
                <a:lnTo>
                  <a:pt x="726141" y="1613647"/>
                </a:lnTo>
                <a:lnTo>
                  <a:pt x="0" y="1331259"/>
                </a:lnTo>
                <a:close/>
              </a:path>
            </a:pathLst>
          </a:cu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
        <p:nvSpPr>
          <p:cNvPr id="19" name="צורה חופשית 18"/>
          <p:cNvSpPr/>
          <p:nvPr/>
        </p:nvSpPr>
        <p:spPr>
          <a:xfrm>
            <a:off x="5436096" y="1628800"/>
            <a:ext cx="776010" cy="792088"/>
          </a:xfrm>
          <a:custGeom>
            <a:avLst/>
            <a:gdLst>
              <a:gd name="connsiteX0" fmla="*/ 0 w 2622177"/>
              <a:gd name="connsiteY0" fmla="*/ 1331259 h 2528047"/>
              <a:gd name="connsiteX1" fmla="*/ 726141 w 2622177"/>
              <a:gd name="connsiteY1" fmla="*/ 2528047 h 2528047"/>
              <a:gd name="connsiteX2" fmla="*/ 1358153 w 2622177"/>
              <a:gd name="connsiteY2" fmla="*/ 1586753 h 2528047"/>
              <a:gd name="connsiteX3" fmla="*/ 1828800 w 2622177"/>
              <a:gd name="connsiteY3" fmla="*/ 1048871 h 2528047"/>
              <a:gd name="connsiteX4" fmla="*/ 2622177 w 2622177"/>
              <a:gd name="connsiteY4" fmla="*/ 94129 h 2528047"/>
              <a:gd name="connsiteX5" fmla="*/ 2581836 w 2622177"/>
              <a:gd name="connsiteY5" fmla="*/ 13447 h 2528047"/>
              <a:gd name="connsiteX6" fmla="*/ 2487706 w 2622177"/>
              <a:gd name="connsiteY6" fmla="*/ 0 h 2528047"/>
              <a:gd name="connsiteX7" fmla="*/ 2447365 w 2622177"/>
              <a:gd name="connsiteY7" fmla="*/ 13447 h 2528047"/>
              <a:gd name="connsiteX8" fmla="*/ 1438836 w 2622177"/>
              <a:gd name="connsiteY8" fmla="*/ 968188 h 2528047"/>
              <a:gd name="connsiteX9" fmla="*/ 726141 w 2622177"/>
              <a:gd name="connsiteY9" fmla="*/ 1613647 h 2528047"/>
              <a:gd name="connsiteX10" fmla="*/ 0 w 2622177"/>
              <a:gd name="connsiteY10" fmla="*/ 1331259 h 252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2177" h="2528047">
                <a:moveTo>
                  <a:pt x="0" y="1331259"/>
                </a:moveTo>
                <a:lnTo>
                  <a:pt x="726141" y="2528047"/>
                </a:lnTo>
                <a:lnTo>
                  <a:pt x="1358153" y="1586753"/>
                </a:lnTo>
                <a:lnTo>
                  <a:pt x="1828800" y="1048871"/>
                </a:lnTo>
                <a:lnTo>
                  <a:pt x="2622177" y="94129"/>
                </a:lnTo>
                <a:lnTo>
                  <a:pt x="2581836" y="13447"/>
                </a:lnTo>
                <a:lnTo>
                  <a:pt x="2487706" y="0"/>
                </a:lnTo>
                <a:lnTo>
                  <a:pt x="2447365" y="13447"/>
                </a:lnTo>
                <a:lnTo>
                  <a:pt x="1438836" y="968188"/>
                </a:lnTo>
                <a:lnTo>
                  <a:pt x="726141" y="1613647"/>
                </a:lnTo>
                <a:lnTo>
                  <a:pt x="0" y="1331259"/>
                </a:lnTo>
                <a:close/>
              </a:path>
            </a:pathLst>
          </a:cu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184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500"/>
                            </p:stCondLst>
                            <p:childTnLst>
                              <p:par>
                                <p:cTn id="13" presetID="22" presetClass="entr" presetSubtype="4" fill="hold" grpId="0" nodeType="afterEffect">
                                  <p:stCondLst>
                                    <p:cond delay="50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par>
                          <p:cTn id="21" fill="hold">
                            <p:stCondLst>
                              <p:cond delay="500"/>
                            </p:stCondLst>
                            <p:childTnLst>
                              <p:par>
                                <p:cTn id="22" presetID="22" presetClass="entr" presetSubtype="4" fill="hold" grpId="0" nodeType="afterEffect">
                                  <p:stCondLst>
                                    <p:cond delay="50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707904" y="1124744"/>
            <a:ext cx="4932040" cy="400110"/>
          </a:xfrm>
          <a:prstGeom prst="rect">
            <a:avLst/>
          </a:prstGeom>
        </p:spPr>
        <p:txBody>
          <a:bodyPr wrap="square">
            <a:spAutoFit/>
          </a:bodyPr>
          <a:lstStyle/>
          <a:p>
            <a:r>
              <a:rPr lang="he-IL" sz="2000" b="1" dirty="0" smtClean="0">
                <a:solidFill>
                  <a:srgbClr val="0070C0"/>
                </a:solidFill>
              </a:rPr>
              <a:t>גיבוש הרפורמה </a:t>
            </a:r>
            <a:r>
              <a:rPr lang="he-IL" sz="2000" b="1" dirty="0">
                <a:solidFill>
                  <a:srgbClr val="0070C0"/>
                </a:solidFill>
              </a:rPr>
              <a:t>בשירות </a:t>
            </a:r>
            <a:r>
              <a:rPr lang="he-IL" sz="2000" b="1" dirty="0" smtClean="0">
                <a:solidFill>
                  <a:srgbClr val="0070C0"/>
                </a:solidFill>
              </a:rPr>
              <a:t>המדינה</a:t>
            </a:r>
            <a:endParaRPr lang="he-IL" sz="2000" dirty="0">
              <a:solidFill>
                <a:srgbClr val="0070C0"/>
              </a:solidFill>
            </a:endParaRP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4</a:t>
            </a:fld>
            <a:endParaRPr lang="he-IL">
              <a:solidFill>
                <a:schemeClr val="bg1"/>
              </a:solidFill>
            </a:endParaRPr>
          </a:p>
        </p:txBody>
      </p:sp>
      <p:sp>
        <p:nvSpPr>
          <p:cNvPr id="2" name="משולש שווה שוקיים 1"/>
          <p:cNvSpPr/>
          <p:nvPr/>
        </p:nvSpPr>
        <p:spPr>
          <a:xfrm>
            <a:off x="2304256" y="1138627"/>
            <a:ext cx="4450396" cy="2290373"/>
          </a:xfrm>
          <a:prstGeom prst="triangle">
            <a:avLst/>
          </a:prstGeom>
        </p:spPr>
        <p:style>
          <a:lnRef idx="3">
            <a:schemeClr val="lt1"/>
          </a:lnRef>
          <a:fillRef idx="1">
            <a:schemeClr val="accent1"/>
          </a:fillRef>
          <a:effectRef idx="1">
            <a:schemeClr val="accent1"/>
          </a:effectRef>
          <a:fontRef idx="minor">
            <a:schemeClr val="lt1"/>
          </a:fontRef>
        </p:style>
        <p:txBody>
          <a:bodyPr rtlCol="1" anchor="ctr"/>
          <a:lstStyle/>
          <a:p>
            <a:pPr algn="ctr"/>
            <a:r>
              <a:rPr lang="he-IL" sz="2000" b="1" dirty="0" smtClean="0"/>
              <a:t>צוות הרפורמה </a:t>
            </a:r>
            <a:r>
              <a:rPr lang="he-IL" dirty="0" smtClean="0"/>
              <a:t>בראשות הנציב, מנכ"ל </a:t>
            </a:r>
            <a:r>
              <a:rPr lang="he-IL" dirty="0" err="1" smtClean="0"/>
              <a:t>ראה"מ</a:t>
            </a:r>
            <a:r>
              <a:rPr lang="he-IL" dirty="0" smtClean="0"/>
              <a:t>, מנכ"ל האוצר ובכירים נוספים</a:t>
            </a:r>
            <a:endParaRPr lang="he-IL" dirty="0"/>
          </a:p>
        </p:txBody>
      </p:sp>
      <p:sp>
        <p:nvSpPr>
          <p:cNvPr id="3" name="טרפז 2"/>
          <p:cNvSpPr/>
          <p:nvPr/>
        </p:nvSpPr>
        <p:spPr>
          <a:xfrm>
            <a:off x="864096" y="3501008"/>
            <a:ext cx="7344816" cy="1368152"/>
          </a:xfrm>
          <a:prstGeom prst="trapezoid">
            <a:avLst>
              <a:gd name="adj" fmla="val 104135"/>
            </a:avLst>
          </a:prstGeom>
          <a:solidFill>
            <a:schemeClr val="tx2">
              <a:lumMod val="40000"/>
              <a:lumOff val="6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sz="2000" b="1" dirty="0" smtClean="0">
                <a:solidFill>
                  <a:schemeClr val="tx1"/>
                </a:solidFill>
              </a:rPr>
              <a:t>צוותי משנה </a:t>
            </a:r>
            <a:r>
              <a:rPr lang="he-IL" dirty="0" smtClean="0">
                <a:solidFill>
                  <a:schemeClr val="tx1"/>
                </a:solidFill>
              </a:rPr>
              <a:t>בראשות מנכ"ל משרד האוצר (פיתוח ההון האנושי),  מנכ"ל משרד </a:t>
            </a:r>
            <a:r>
              <a:rPr lang="he-IL" dirty="0" err="1" smtClean="0">
                <a:solidFill>
                  <a:schemeClr val="tx1"/>
                </a:solidFill>
              </a:rPr>
              <a:t>ראה"מ</a:t>
            </a:r>
            <a:r>
              <a:rPr lang="he-IL" dirty="0" smtClean="0">
                <a:solidFill>
                  <a:schemeClr val="tx1"/>
                </a:solidFill>
              </a:rPr>
              <a:t> (חיזוק הנציבות כגוף מקצועי אסטרטגי וחיזוק משרדי הממשלה ויחידות הסמך לרבות- ע"י האצלת סמכויות)</a:t>
            </a:r>
            <a:endParaRPr lang="he-IL" dirty="0">
              <a:solidFill>
                <a:schemeClr val="tx1"/>
              </a:solidFill>
            </a:endParaRPr>
          </a:p>
        </p:txBody>
      </p:sp>
      <p:sp>
        <p:nvSpPr>
          <p:cNvPr id="8" name="טרפז 7"/>
          <p:cNvSpPr/>
          <p:nvPr/>
        </p:nvSpPr>
        <p:spPr>
          <a:xfrm>
            <a:off x="-72008" y="4941168"/>
            <a:ext cx="9252520" cy="864096"/>
          </a:xfrm>
          <a:prstGeom prst="trapezoid">
            <a:avLst>
              <a:gd name="adj" fmla="val 101895"/>
            </a:avLst>
          </a:prstGeom>
          <a:solidFill>
            <a:schemeClr val="accent1">
              <a:lumMod val="20000"/>
              <a:lumOff val="80000"/>
            </a:schemeClr>
          </a:solidFill>
        </p:spPr>
        <p:style>
          <a:lnRef idx="3">
            <a:schemeClr val="lt1"/>
          </a:lnRef>
          <a:fillRef idx="1">
            <a:schemeClr val="accent1"/>
          </a:fillRef>
          <a:effectRef idx="1">
            <a:schemeClr val="accent1"/>
          </a:effectRef>
          <a:fontRef idx="minor">
            <a:schemeClr val="lt1"/>
          </a:fontRef>
        </p:style>
        <p:txBody>
          <a:bodyPr rtlCol="1" anchor="ctr"/>
          <a:lstStyle/>
          <a:p>
            <a:pPr algn="ctr"/>
            <a:r>
              <a:rPr lang="he-IL" dirty="0" smtClean="0">
                <a:solidFill>
                  <a:schemeClr val="tx1"/>
                </a:solidFill>
              </a:rPr>
              <a:t>7 </a:t>
            </a:r>
            <a:r>
              <a:rPr lang="he-IL" sz="2000" b="1" dirty="0" smtClean="0">
                <a:solidFill>
                  <a:schemeClr val="tx1"/>
                </a:solidFill>
              </a:rPr>
              <a:t>צוותי חשיבה </a:t>
            </a:r>
            <a:r>
              <a:rPr lang="he-IL" dirty="0">
                <a:solidFill>
                  <a:schemeClr val="tx1"/>
                </a:solidFill>
              </a:rPr>
              <a:t>המורכבים</a:t>
            </a:r>
            <a:r>
              <a:rPr lang="he-IL" sz="2000" b="1" dirty="0" smtClean="0">
                <a:solidFill>
                  <a:schemeClr val="tx1"/>
                </a:solidFill>
              </a:rPr>
              <a:t> </a:t>
            </a:r>
            <a:r>
              <a:rPr lang="he-IL" dirty="0" smtClean="0">
                <a:solidFill>
                  <a:schemeClr val="tx1"/>
                </a:solidFill>
              </a:rPr>
              <a:t>מסמנכ"לים בכירים משירות המדינה ונציגי הנציבות</a:t>
            </a:r>
            <a:endParaRPr lang="he-IL" dirty="0">
              <a:solidFill>
                <a:schemeClr val="tx1"/>
              </a:solidFill>
            </a:endParaRPr>
          </a:p>
        </p:txBody>
      </p:sp>
      <p:sp>
        <p:nvSpPr>
          <p:cNvPr id="9" name="TextBox 8"/>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381845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79512" y="242064"/>
            <a:ext cx="7517035" cy="738664"/>
          </a:xfrm>
          <a:prstGeom prst="rect">
            <a:avLst/>
          </a:prstGeom>
          <a:solidFill>
            <a:schemeClr val="bg1"/>
          </a:solidFill>
        </p:spPr>
        <p:txBody>
          <a:bodyPr wrap="square">
            <a:spAutoFit/>
          </a:bodyPr>
          <a:lstStyle/>
          <a:p>
            <a:pPr algn="ctr"/>
            <a:r>
              <a:rPr lang="he-IL" sz="2800" b="1" dirty="0" smtClean="0">
                <a:solidFill>
                  <a:schemeClr val="tx2">
                    <a:lumMod val="50000"/>
                  </a:schemeClr>
                </a:solidFill>
              </a:rPr>
              <a:t>צוות לבחינת ממשקים בין משרדי הממשלה </a:t>
            </a:r>
            <a:r>
              <a:rPr lang="he-IL" sz="2800" b="1" dirty="0" err="1" smtClean="0">
                <a:solidFill>
                  <a:schemeClr val="tx2">
                    <a:lumMod val="50000"/>
                  </a:schemeClr>
                </a:solidFill>
              </a:rPr>
              <a:t>ונש"מ</a:t>
            </a:r>
            <a:endParaRPr lang="he-IL" sz="2800" b="1" dirty="0" smtClean="0">
              <a:solidFill>
                <a:schemeClr val="tx2">
                  <a:lumMod val="50000"/>
                </a:schemeClr>
              </a:solidFill>
            </a:endParaRPr>
          </a:p>
          <a:p>
            <a:pPr algn="ctr"/>
            <a:r>
              <a:rPr lang="he-IL" sz="1400" b="1" dirty="0" smtClean="0">
                <a:solidFill>
                  <a:schemeClr val="tx2">
                    <a:lumMod val="50000"/>
                  </a:schemeClr>
                </a:solidFill>
              </a:rPr>
              <a:t>האצלת סמכויות, חיזוק יחידות הסמך ומשרדי הממשלה, חיזוק הנציבות כגוף מקצועי אסטרטגי</a:t>
            </a:r>
            <a:endParaRPr lang="he-IL" sz="1400" dirty="0">
              <a:solidFill>
                <a:schemeClr val="tx2">
                  <a:lumMod val="50000"/>
                </a:schemeClr>
              </a:solidFill>
            </a:endParaRP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5</a:t>
            </a:fld>
            <a:endParaRPr lang="he-IL">
              <a:solidFill>
                <a:schemeClr val="bg1"/>
              </a:solidFill>
            </a:endParaRPr>
          </a:p>
        </p:txBody>
      </p:sp>
      <p:graphicFrame>
        <p:nvGraphicFramePr>
          <p:cNvPr id="6" name="טבלה 5"/>
          <p:cNvGraphicFramePr>
            <a:graphicFrameLocks noGrp="1"/>
          </p:cNvGraphicFramePr>
          <p:nvPr>
            <p:extLst>
              <p:ext uri="{D42A27DB-BD31-4B8C-83A1-F6EECF244321}">
                <p14:modId xmlns:p14="http://schemas.microsoft.com/office/powerpoint/2010/main" val="2813632338"/>
              </p:ext>
            </p:extLst>
          </p:nvPr>
        </p:nvGraphicFramePr>
        <p:xfrm>
          <a:off x="539552" y="1340768"/>
          <a:ext cx="8136903" cy="2600672"/>
        </p:xfrm>
        <a:graphic>
          <a:graphicData uri="http://schemas.openxmlformats.org/drawingml/2006/table">
            <a:tbl>
              <a:tblPr rtl="1" firstRow="1" firstCol="1" lastRow="1" lastCol="1" bandRow="1" bandCol="1">
                <a:tableStyleId>{69012ECD-51FC-41F1-AA8D-1B2483CD663E}</a:tableStyleId>
              </a:tblPr>
              <a:tblGrid>
                <a:gridCol w="4006423"/>
                <a:gridCol w="4130480"/>
              </a:tblGrid>
              <a:tr h="0">
                <a:tc>
                  <a:txBody>
                    <a:bodyPr/>
                    <a:lstStyle/>
                    <a:p>
                      <a:pPr algn="ctr" rtl="1">
                        <a:spcBef>
                          <a:spcPts val="600"/>
                        </a:spcBef>
                        <a:spcAft>
                          <a:spcPts val="600"/>
                        </a:spcAft>
                      </a:pPr>
                      <a:r>
                        <a:rPr lang="he-IL" sz="1400" dirty="0" smtClean="0">
                          <a:effectLst/>
                        </a:rPr>
                        <a:t>שם</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dirty="0" smtClean="0">
                          <a:effectLst/>
                        </a:rPr>
                        <a:t>המשרד / הגוף</a:t>
                      </a:r>
                      <a:endParaRPr lang="en-US" sz="1400" dirty="0">
                        <a:effectLst/>
                        <a:latin typeface="Times New Roman"/>
                        <a:ea typeface="Times New Roman"/>
                        <a:cs typeface="David"/>
                      </a:endParaRPr>
                    </a:p>
                  </a:txBody>
                  <a:tcPr marL="68580" marR="68580" marT="0" marB="0"/>
                </a:tc>
              </a:tr>
              <a:tr h="218688">
                <a:tc>
                  <a:txBody>
                    <a:bodyPr/>
                    <a:lstStyle/>
                    <a:p>
                      <a:pPr algn="ctr" rtl="1">
                        <a:spcBef>
                          <a:spcPts val="600"/>
                        </a:spcBef>
                        <a:spcAft>
                          <a:spcPts val="600"/>
                        </a:spcAft>
                      </a:pPr>
                      <a:r>
                        <a:rPr lang="he-IL" sz="1400" dirty="0" smtClean="0">
                          <a:effectLst/>
                          <a:latin typeface="Times New Roman"/>
                          <a:ea typeface="Times New Roman"/>
                          <a:cs typeface="+mn-cs"/>
                        </a:rPr>
                        <a:t>רון</a:t>
                      </a:r>
                      <a:r>
                        <a:rPr lang="he-IL" sz="1400" baseline="0" dirty="0" smtClean="0">
                          <a:effectLst/>
                          <a:latin typeface="Times New Roman"/>
                          <a:ea typeface="Times New Roman"/>
                          <a:cs typeface="+mn-cs"/>
                        </a:rPr>
                        <a:t> צור – מרכז הצוות</a:t>
                      </a:r>
                      <a:endParaRPr lang="en-US" sz="1400" dirty="0">
                        <a:effectLst/>
                        <a:latin typeface="Times New Roman"/>
                        <a:ea typeface="Times New Roman"/>
                        <a:cs typeface="+mn-cs"/>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הוועדה לאנרגיה אטומית</a:t>
                      </a:r>
                      <a:endParaRPr lang="en-US" sz="1400" b="1" kern="1200" dirty="0">
                        <a:solidFill>
                          <a:schemeClr val="tx1"/>
                        </a:solidFill>
                        <a:effectLst/>
                        <a:latin typeface="+mn-lt"/>
                        <a:ea typeface="+mn-ea"/>
                        <a:cs typeface="+mn-cs"/>
                      </a:endParaRPr>
                    </a:p>
                  </a:txBody>
                  <a:tcPr marL="68580" marR="68580" marT="0" marB="0"/>
                </a:tc>
              </a:tr>
              <a:tr h="218688">
                <a:tc>
                  <a:txBody>
                    <a:bodyPr/>
                    <a:lstStyle/>
                    <a:p>
                      <a:pPr algn="ctr" rtl="1">
                        <a:spcBef>
                          <a:spcPts val="600"/>
                        </a:spcBef>
                        <a:spcAft>
                          <a:spcPts val="600"/>
                        </a:spcAft>
                      </a:pPr>
                      <a:r>
                        <a:rPr lang="he-IL" sz="1400" dirty="0" smtClean="0">
                          <a:effectLst/>
                        </a:rPr>
                        <a:t>תמר לשם</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משרד התקשורת</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איציק בלומנטל</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המועצה להשכלה </a:t>
                      </a:r>
                      <a:r>
                        <a:rPr lang="he-IL" sz="1400" b="1" kern="1200" dirty="0">
                          <a:solidFill>
                            <a:schemeClr val="tx1"/>
                          </a:solidFill>
                          <a:effectLst/>
                          <a:latin typeface="+mn-lt"/>
                          <a:ea typeface="+mn-ea"/>
                          <a:cs typeface="+mn-cs"/>
                        </a:rPr>
                        <a:t>גבוהה</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אלעד עמיחי</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המשרד להגנת הסביבה</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סימה עלפי</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הנהלת בתי </a:t>
                      </a:r>
                      <a:r>
                        <a:rPr lang="he-IL" sz="1400" b="1" kern="1200" dirty="0">
                          <a:solidFill>
                            <a:schemeClr val="tx1"/>
                          </a:solidFill>
                          <a:effectLst/>
                          <a:latin typeface="+mn-lt"/>
                          <a:ea typeface="+mn-ea"/>
                          <a:cs typeface="+mn-cs"/>
                        </a:rPr>
                        <a:t>משפט</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יעקב </a:t>
                      </a:r>
                      <a:r>
                        <a:rPr lang="he-IL" sz="1400" dirty="0" err="1" smtClean="0">
                          <a:effectLst/>
                        </a:rPr>
                        <a:t>טרפוצ'ניק</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a:solidFill>
                            <a:schemeClr val="tx1"/>
                          </a:solidFill>
                          <a:effectLst/>
                          <a:latin typeface="+mn-lt"/>
                          <a:ea typeface="+mn-ea"/>
                          <a:cs typeface="+mn-cs"/>
                        </a:rPr>
                        <a:t>מפ"י</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שמואל יוסף</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a:solidFill>
                            <a:schemeClr val="tx1"/>
                          </a:solidFill>
                          <a:effectLst/>
                          <a:latin typeface="+mn-lt"/>
                          <a:ea typeface="+mn-ea"/>
                          <a:cs typeface="+mn-cs"/>
                        </a:rPr>
                        <a:t>ב.ד. רבניים</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שמואל ארז</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נציבות שירות המדינה</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latin typeface="Times New Roman"/>
                          <a:ea typeface="Times New Roman"/>
                          <a:cs typeface="+mn-cs"/>
                        </a:rPr>
                        <a:t>יוסי </a:t>
                      </a:r>
                      <a:r>
                        <a:rPr lang="he-IL" sz="1400" dirty="0" err="1" smtClean="0">
                          <a:effectLst/>
                          <a:latin typeface="Times New Roman"/>
                          <a:ea typeface="Times New Roman"/>
                          <a:cs typeface="+mn-cs"/>
                        </a:rPr>
                        <a:t>קינר</a:t>
                      </a:r>
                      <a:endParaRPr lang="en-US" sz="1400" dirty="0">
                        <a:effectLst/>
                        <a:latin typeface="Times New Roman"/>
                        <a:ea typeface="Times New Roman"/>
                        <a:cs typeface="+mn-cs"/>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נציבות שירות המדינה</a:t>
                      </a:r>
                      <a:endParaRPr lang="en-US" sz="1400" b="1" kern="1200" dirty="0">
                        <a:solidFill>
                          <a:schemeClr val="tx1"/>
                        </a:solidFill>
                        <a:effectLst/>
                        <a:latin typeface="+mn-lt"/>
                        <a:ea typeface="+mn-ea"/>
                        <a:cs typeface="+mn-cs"/>
                      </a:endParaRPr>
                    </a:p>
                  </a:txBody>
                  <a:tcPr marL="68580" marR="68580" marT="0" marB="0"/>
                </a:tc>
              </a:tr>
              <a:tr h="243056">
                <a:tc>
                  <a:txBody>
                    <a:bodyPr/>
                    <a:lstStyle/>
                    <a:p>
                      <a:pPr algn="ctr" rtl="1">
                        <a:spcBef>
                          <a:spcPts val="600"/>
                        </a:spcBef>
                        <a:spcAft>
                          <a:spcPts val="600"/>
                        </a:spcAft>
                      </a:pPr>
                      <a:r>
                        <a:rPr lang="he-IL" sz="1400" dirty="0" smtClean="0">
                          <a:effectLst/>
                        </a:rPr>
                        <a:t>מירי יוגב</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b="1" kern="1200" dirty="0" smtClean="0">
                          <a:solidFill>
                            <a:schemeClr val="tx1"/>
                          </a:solidFill>
                          <a:effectLst/>
                          <a:latin typeface="+mn-lt"/>
                          <a:ea typeface="+mn-ea"/>
                          <a:cs typeface="+mn-cs"/>
                        </a:rPr>
                        <a:t>נציבות שירות המדינה</a:t>
                      </a:r>
                      <a:endParaRPr lang="en-US" sz="1400" b="1" kern="1200" dirty="0">
                        <a:solidFill>
                          <a:schemeClr val="tx1"/>
                        </a:solidFill>
                        <a:effectLst/>
                        <a:latin typeface="+mn-lt"/>
                        <a:ea typeface="+mn-ea"/>
                        <a:cs typeface="+mn-cs"/>
                      </a:endParaRPr>
                    </a:p>
                  </a:txBody>
                  <a:tcPr marL="68580" marR="68580" marT="0" marB="0"/>
                </a:tc>
              </a:tr>
              <a:tr h="0">
                <a:tc>
                  <a:txBody>
                    <a:bodyPr/>
                    <a:lstStyle/>
                    <a:p>
                      <a:pPr algn="ctr" rtl="1">
                        <a:spcBef>
                          <a:spcPts val="600"/>
                        </a:spcBef>
                        <a:spcAft>
                          <a:spcPts val="600"/>
                        </a:spcAft>
                      </a:pPr>
                      <a:r>
                        <a:rPr lang="he-IL" sz="1400" dirty="0" smtClean="0">
                          <a:effectLst/>
                        </a:rPr>
                        <a:t>מלווה – ענת </a:t>
                      </a:r>
                      <a:r>
                        <a:rPr lang="he-IL" sz="1400" dirty="0" err="1" smtClean="0">
                          <a:effectLst/>
                        </a:rPr>
                        <a:t>מופקדי</a:t>
                      </a:r>
                      <a:endParaRPr lang="en-US" sz="1400" dirty="0">
                        <a:effectLst/>
                        <a:latin typeface="Times New Roman"/>
                        <a:ea typeface="Times New Roman"/>
                        <a:cs typeface="David"/>
                      </a:endParaRPr>
                    </a:p>
                  </a:txBody>
                  <a:tcPr marL="68580" marR="68580" marT="0" marB="0"/>
                </a:tc>
                <a:tc>
                  <a:txBody>
                    <a:bodyPr/>
                    <a:lstStyle/>
                    <a:p>
                      <a:pPr algn="ctr" rtl="1">
                        <a:spcBef>
                          <a:spcPts val="600"/>
                        </a:spcBef>
                        <a:spcAft>
                          <a:spcPts val="600"/>
                        </a:spcAft>
                      </a:pPr>
                      <a:r>
                        <a:rPr lang="he-IL" sz="1400" dirty="0" err="1" smtClean="0">
                          <a:effectLst/>
                        </a:rPr>
                        <a:t>אלכ"א</a:t>
                      </a:r>
                      <a:r>
                        <a:rPr lang="he-IL" sz="1400" dirty="0" smtClean="0">
                          <a:effectLst/>
                        </a:rPr>
                        <a:t>, </a:t>
                      </a:r>
                      <a:r>
                        <a:rPr lang="he-IL" sz="1400" dirty="0" err="1" smtClean="0">
                          <a:effectLst/>
                        </a:rPr>
                        <a:t>ג'ויינט</a:t>
                      </a:r>
                      <a:r>
                        <a:rPr lang="he-IL" sz="1400" baseline="0" dirty="0" smtClean="0">
                          <a:effectLst/>
                        </a:rPr>
                        <a:t> ישראל</a:t>
                      </a:r>
                      <a:endParaRPr lang="en-US" sz="1400" dirty="0">
                        <a:effectLst/>
                        <a:latin typeface="Times New Roman"/>
                        <a:ea typeface="Times New Roman"/>
                        <a:cs typeface="David"/>
                      </a:endParaRPr>
                    </a:p>
                  </a:txBody>
                  <a:tcPr marL="68580" marR="68580" marT="0" marB="0"/>
                </a:tc>
              </a:tr>
            </a:tbl>
          </a:graphicData>
        </a:graphic>
      </p:graphicFrame>
      <p:sp>
        <p:nvSpPr>
          <p:cNvPr id="7" name="מלבן 6"/>
          <p:cNvSpPr/>
          <p:nvPr/>
        </p:nvSpPr>
        <p:spPr>
          <a:xfrm>
            <a:off x="219926" y="4149080"/>
            <a:ext cx="8856984" cy="224676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342900" indent="-342900">
              <a:buFontTx/>
              <a:buChar char="-"/>
            </a:pPr>
            <a:r>
              <a:rPr lang="he-IL" sz="2000" b="1" dirty="0" smtClean="0"/>
              <a:t>חיזוק נציבות שירות המדינה כגוף המקצועי לניהול ההון האנושי </a:t>
            </a:r>
            <a:r>
              <a:rPr lang="he-IL" sz="2000" dirty="0" smtClean="0"/>
              <a:t>בשירות המדינה וכגוף קובע מדיניות ותכנון ברמה האסטרטגית, מפקח ומקיים בקרה על יישום המדיניות הנקבעת על ידו. הנציבות תהיה הגורם המנחה והמוביל המקצועי בתחום ניהול ההון האנושי בשירות המדינה על כלל היבטיו.</a:t>
            </a:r>
          </a:p>
          <a:p>
            <a:endParaRPr lang="he-IL" sz="2000" dirty="0" smtClean="0"/>
          </a:p>
          <a:p>
            <a:pPr marL="342900" indent="-342900">
              <a:buFontTx/>
              <a:buChar char="-"/>
            </a:pPr>
            <a:r>
              <a:rPr lang="he-IL" sz="2000" b="1" dirty="0" smtClean="0"/>
              <a:t>חיזוק משרדי הממשלה ויחידות הסמך בניהול ההון האנושי </a:t>
            </a:r>
            <a:r>
              <a:rPr lang="he-IL" sz="2000" dirty="0" smtClean="0"/>
              <a:t>תוך הגברת ההתאמה בין האחריות המוטלת עליהם לבין סמכויותיהם. </a:t>
            </a:r>
          </a:p>
        </p:txBody>
      </p:sp>
      <p:sp>
        <p:nvSpPr>
          <p:cNvPr id="9" name="TextBox 8"/>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1127703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799381" y="1013827"/>
            <a:ext cx="7517035" cy="830997"/>
          </a:xfrm>
          <a:prstGeom prst="rect">
            <a:avLst/>
          </a:prstGeom>
        </p:spPr>
        <p:txBody>
          <a:bodyPr wrap="square">
            <a:spAutoFit/>
          </a:bodyPr>
          <a:lstStyle/>
          <a:p>
            <a:pPr algn="ctr"/>
            <a:r>
              <a:rPr lang="he-IL" sz="2400" b="1" dirty="0" smtClean="0">
                <a:solidFill>
                  <a:schemeClr val="tx2">
                    <a:lumMod val="50000"/>
                  </a:schemeClr>
                </a:solidFill>
              </a:rPr>
              <a:t>תהליך עבודת צוות הסמנכ"לים </a:t>
            </a:r>
          </a:p>
          <a:p>
            <a:pPr algn="ctr"/>
            <a:r>
              <a:rPr lang="he-IL" sz="2400" b="1" dirty="0" smtClean="0">
                <a:solidFill>
                  <a:schemeClr val="tx2">
                    <a:lumMod val="50000"/>
                  </a:schemeClr>
                </a:solidFill>
              </a:rPr>
              <a:t>ואופן גיבוש ההמלצות</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6</a:t>
            </a:fld>
            <a:endParaRPr lang="he-IL">
              <a:solidFill>
                <a:schemeClr val="bg1"/>
              </a:solidFill>
            </a:endParaRPr>
          </a:p>
        </p:txBody>
      </p:sp>
      <p:graphicFrame>
        <p:nvGraphicFramePr>
          <p:cNvPr id="2" name="דיאגרמה 1"/>
          <p:cNvGraphicFramePr/>
          <p:nvPr>
            <p:extLst>
              <p:ext uri="{D42A27DB-BD31-4B8C-83A1-F6EECF244321}">
                <p14:modId xmlns:p14="http://schemas.microsoft.com/office/powerpoint/2010/main" val="327240600"/>
              </p:ext>
            </p:extLst>
          </p:nvPr>
        </p:nvGraphicFramePr>
        <p:xfrm>
          <a:off x="2436440"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79960662"/>
              </p:ext>
            </p:extLst>
          </p:nvPr>
        </p:nvGraphicFramePr>
        <p:xfrm>
          <a:off x="323528" y="1268756"/>
          <a:ext cx="1769745" cy="5000937"/>
        </p:xfrm>
        <a:graphic>
          <a:graphicData uri="http://schemas.openxmlformats.org/drawingml/2006/table">
            <a:tbl>
              <a:tblPr rtl="1" firstRow="1" firstCol="1" bandRow="1">
                <a:tableStyleId>{5C22544A-7EE6-4342-B048-85BDC9FD1C3A}</a:tableStyleId>
              </a:tblPr>
              <a:tblGrid>
                <a:gridCol w="1769745"/>
              </a:tblGrid>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ארגון ותקינה</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758490">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גיוס והשמת עובדים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(לרבות נושא מכרזים, בחינות מיון מועמדים ואישורי קליטה)</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גמלאות</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הדרכה</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טיפול בפרט</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יחסי עבודה</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מינוי וקידום עובדים</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משמעת </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רווחת עובדים</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382483">
                <a:tc>
                  <a:txBody>
                    <a:bodyPr/>
                    <a:lstStyle/>
                    <a:p>
                      <a:pPr algn="ctr" rtl="1">
                        <a:lnSpc>
                          <a:spcPct val="75000"/>
                        </a:lnSpc>
                        <a:spcAft>
                          <a:spcPts val="0"/>
                        </a:spcAft>
                      </a:pPr>
                      <a:r>
                        <a:rPr lang="he-IL" sz="1400">
                          <a:solidFill>
                            <a:schemeClr val="tx2">
                              <a:lumMod val="50000"/>
                            </a:schemeClr>
                          </a:solidFill>
                          <a:effectLst/>
                        </a:rPr>
                        <a:t> </a:t>
                      </a:r>
                      <a:endParaRPr lang="en-US" sz="1800">
                        <a:solidFill>
                          <a:schemeClr val="tx2">
                            <a:lumMod val="50000"/>
                          </a:schemeClr>
                        </a:solidFill>
                        <a:effectLst/>
                      </a:endParaRPr>
                    </a:p>
                    <a:p>
                      <a:pPr algn="ctr" rtl="1">
                        <a:lnSpc>
                          <a:spcPct val="75000"/>
                        </a:lnSpc>
                        <a:spcAft>
                          <a:spcPts val="0"/>
                        </a:spcAft>
                      </a:pPr>
                      <a:r>
                        <a:rPr lang="he-IL" sz="1400">
                          <a:solidFill>
                            <a:schemeClr val="tx2">
                              <a:lumMod val="50000"/>
                            </a:schemeClr>
                          </a:solidFill>
                          <a:effectLst/>
                        </a:rPr>
                        <a:t>שירות לציבור</a:t>
                      </a:r>
                      <a:endParaRPr lang="en-US" sz="180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r h="758490">
                <a:tc>
                  <a:txBody>
                    <a:bodyPr/>
                    <a:lstStyle/>
                    <a:p>
                      <a:pPr algn="ctr" rtl="1">
                        <a:lnSpc>
                          <a:spcPct val="75000"/>
                        </a:lnSpc>
                        <a:spcAft>
                          <a:spcPts val="0"/>
                        </a:spcAft>
                      </a:pPr>
                      <a:r>
                        <a:rPr lang="he-IL" sz="1400" dirty="0">
                          <a:solidFill>
                            <a:schemeClr val="tx2">
                              <a:lumMod val="50000"/>
                            </a:schemeClr>
                          </a:solidFill>
                          <a:effectLst/>
                        </a:rPr>
                        <a:t> </a:t>
                      </a:r>
                      <a:endParaRPr lang="en-US" sz="1800" dirty="0">
                        <a:solidFill>
                          <a:schemeClr val="tx2">
                            <a:lumMod val="50000"/>
                          </a:schemeClr>
                        </a:solidFill>
                        <a:effectLst/>
                      </a:endParaRPr>
                    </a:p>
                    <a:p>
                      <a:pPr algn="ctr" rtl="1">
                        <a:lnSpc>
                          <a:spcPct val="75000"/>
                        </a:lnSpc>
                        <a:spcAft>
                          <a:spcPts val="0"/>
                        </a:spcAft>
                      </a:pPr>
                      <a:r>
                        <a:rPr lang="he-IL" sz="1400" dirty="0">
                          <a:solidFill>
                            <a:schemeClr val="tx2">
                              <a:lumMod val="50000"/>
                            </a:schemeClr>
                          </a:solidFill>
                          <a:effectLst/>
                        </a:rPr>
                        <a:t>שכר </a:t>
                      </a:r>
                      <a:endParaRPr lang="en-US" sz="1800" dirty="0">
                        <a:solidFill>
                          <a:schemeClr val="tx2">
                            <a:lumMod val="50000"/>
                          </a:schemeClr>
                        </a:solidFill>
                        <a:effectLst/>
                      </a:endParaRPr>
                    </a:p>
                    <a:p>
                      <a:pPr algn="ctr" rtl="1">
                        <a:lnSpc>
                          <a:spcPct val="75000"/>
                        </a:lnSpc>
                        <a:spcAft>
                          <a:spcPts val="0"/>
                        </a:spcAft>
                      </a:pPr>
                      <a:r>
                        <a:rPr lang="he-IL" sz="1400" dirty="0">
                          <a:solidFill>
                            <a:schemeClr val="tx2">
                              <a:lumMod val="50000"/>
                            </a:schemeClr>
                          </a:solidFill>
                          <a:effectLst/>
                        </a:rPr>
                        <a:t>(לרבות עידוד מצוינות ופריון עבודה)</a:t>
                      </a:r>
                      <a:endParaRPr lang="en-US" sz="1800" dirty="0">
                        <a:solidFill>
                          <a:schemeClr val="tx2">
                            <a:lumMod val="50000"/>
                          </a:schemeClr>
                        </a:solidFill>
                        <a:effectLst/>
                        <a:latin typeface="Calibri"/>
                        <a:ea typeface="Calibri"/>
                        <a:cs typeface="Arial"/>
                      </a:endParaRPr>
                    </a:p>
                  </a:txBody>
                  <a:tcPr marL="68580" marR="68580" marT="0" marB="0">
                    <a:solidFill>
                      <a:schemeClr val="tx2">
                        <a:lumMod val="20000"/>
                        <a:lumOff val="80000"/>
                      </a:schemeClr>
                    </a:solidFill>
                  </a:tcPr>
                </a:tc>
              </a:tr>
            </a:tbl>
          </a:graphicData>
        </a:graphic>
      </p:graphicFrame>
      <p:sp>
        <p:nvSpPr>
          <p:cNvPr id="8" name="מלבן מעוגל 7"/>
          <p:cNvSpPr/>
          <p:nvPr/>
        </p:nvSpPr>
        <p:spPr>
          <a:xfrm>
            <a:off x="5253738" y="5013176"/>
            <a:ext cx="3494726" cy="985866"/>
          </a:xfrm>
          <a:prstGeom prst="roundRect">
            <a:avLst/>
          </a:prstGeom>
          <a:gradFill>
            <a:gsLst>
              <a:gs pos="0">
                <a:srgbClr val="E6DCAC"/>
              </a:gs>
              <a:gs pos="45000">
                <a:srgbClr val="E6D78A"/>
              </a:gs>
              <a:gs pos="86000">
                <a:srgbClr val="C7AC4C"/>
              </a:gs>
              <a:gs pos="100000">
                <a:schemeClr val="bg2">
                  <a:lumMod val="25000"/>
                </a:schemeClr>
              </a:gs>
            </a:gsLst>
            <a:lin ang="10800000" scaled="0"/>
          </a:gradFill>
          <a:effectLst>
            <a:outerShdw blurRad="50800" dist="38100" dir="5400000" algn="t" rotWithShape="0">
              <a:prstClr val="black">
                <a:alpha val="40000"/>
              </a:prstClr>
            </a:outerShdw>
          </a:effectLst>
          <a:scene3d>
            <a:camera prst="isometricRightUp">
              <a:rot lat="1681460" lon="21331415" rev="712887"/>
            </a:camera>
            <a:lightRig rig="threePt" dir="t">
              <a:rot lat="0" lon="0" rev="1200000"/>
            </a:lightRig>
          </a:scene3d>
          <a:sp3d>
            <a:bevelT w="63500" h="25400" prst="coolSlant"/>
          </a:sp3d>
        </p:spPr>
        <p:style>
          <a:lnRef idx="0">
            <a:schemeClr val="accent2"/>
          </a:lnRef>
          <a:fillRef idx="3">
            <a:schemeClr val="accent2"/>
          </a:fillRef>
          <a:effectRef idx="3">
            <a:schemeClr val="accent2"/>
          </a:effectRef>
          <a:fontRef idx="minor">
            <a:schemeClr val="lt1"/>
          </a:fontRef>
        </p:style>
        <p:txBody>
          <a:bodyPr rtlCol="1" anchor="ctr"/>
          <a:lstStyle/>
          <a:p>
            <a:pPr algn="ctr"/>
            <a:r>
              <a:rPr lang="he-IL" dirty="0" smtClean="0">
                <a:solidFill>
                  <a:schemeClr val="tx1"/>
                </a:solidFill>
              </a:rPr>
              <a:t>כדי שההמלצות ישולבו ברפורמה, נדרש לסיים </a:t>
            </a:r>
            <a:r>
              <a:rPr lang="he-IL" u="sng" dirty="0" smtClean="0">
                <a:solidFill>
                  <a:schemeClr val="tx1"/>
                </a:solidFill>
              </a:rPr>
              <a:t>בטרם</a:t>
            </a:r>
            <a:r>
              <a:rPr lang="he-IL" dirty="0" smtClean="0">
                <a:solidFill>
                  <a:schemeClr val="tx1"/>
                </a:solidFill>
              </a:rPr>
              <a:t> סיום עבודת </a:t>
            </a:r>
          </a:p>
          <a:p>
            <a:pPr algn="ctr"/>
            <a:r>
              <a:rPr lang="he-IL" dirty="0" smtClean="0">
                <a:solidFill>
                  <a:schemeClr val="tx1"/>
                </a:solidFill>
              </a:rPr>
              <a:t>צוותי המשנה לוועדת הרפורמה</a:t>
            </a:r>
            <a:endParaRPr lang="he-IL" dirty="0">
              <a:solidFill>
                <a:schemeClr val="tx1"/>
              </a:solidFill>
            </a:endParaRPr>
          </a:p>
        </p:txBody>
      </p:sp>
      <p:pic>
        <p:nvPicPr>
          <p:cNvPr id="2050" name="Picture 2" descr="http://images.mylot.com/userImages/images/postphotos/23817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5226" y="5157192"/>
            <a:ext cx="1498902" cy="15613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56863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332656"/>
            <a:ext cx="7517035" cy="400110"/>
          </a:xfrm>
          <a:prstGeom prst="rect">
            <a:avLst/>
          </a:prstGeom>
        </p:spPr>
        <p:txBody>
          <a:bodyPr wrap="square">
            <a:spAutoFit/>
          </a:bodyPr>
          <a:lstStyle/>
          <a:p>
            <a:pPr algn="l"/>
            <a:r>
              <a:rPr lang="he-IL" sz="2000" b="1" dirty="0" smtClean="0">
                <a:solidFill>
                  <a:schemeClr val="tx2">
                    <a:lumMod val="50000"/>
                  </a:schemeClr>
                </a:solidFill>
              </a:rPr>
              <a:t>ממצאי סקר פיילוט על בסיס חברי הצוות</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7</a:t>
            </a:fld>
            <a:endParaRPr lang="he-IL">
              <a:solidFill>
                <a:schemeClr val="bg1"/>
              </a:solidFill>
            </a:endParaRPr>
          </a:p>
        </p:txBody>
      </p:sp>
      <p:sp>
        <p:nvSpPr>
          <p:cNvPr id="7" name="מלבן 6"/>
          <p:cNvSpPr/>
          <p:nvPr/>
        </p:nvSpPr>
        <p:spPr>
          <a:xfrm>
            <a:off x="467544" y="1268761"/>
            <a:ext cx="8172400" cy="646331"/>
          </a:xfrm>
          <a:prstGeom prst="rect">
            <a:avLst/>
          </a:prstGeom>
        </p:spPr>
        <p:txBody>
          <a:bodyPr wrap="square">
            <a:spAutoFit/>
          </a:bodyPr>
          <a:lstStyle/>
          <a:p>
            <a:r>
              <a:rPr lang="he-IL" b="1" dirty="0"/>
              <a:t>מתוך רשימת נושאי הממשקים שהופיעו בטבלה, נבקש כי תציין מהם </a:t>
            </a:r>
            <a:r>
              <a:rPr lang="he-IL" b="1" u="sng" dirty="0"/>
              <a:t>שלושת הנושאים החשובים</a:t>
            </a:r>
            <a:r>
              <a:rPr lang="he-IL" b="1" dirty="0"/>
              <a:t> ביותר שבהם לטעמך, יש צורך להתמקד בביצוע שינויים על-ידי צוות הרפורמה </a:t>
            </a:r>
            <a:endParaRPr lang="he-IL" dirty="0"/>
          </a:p>
        </p:txBody>
      </p:sp>
      <p:graphicFrame>
        <p:nvGraphicFramePr>
          <p:cNvPr id="9" name="טבלה 8"/>
          <p:cNvGraphicFramePr>
            <a:graphicFrameLocks noGrp="1"/>
          </p:cNvGraphicFramePr>
          <p:nvPr>
            <p:extLst>
              <p:ext uri="{D42A27DB-BD31-4B8C-83A1-F6EECF244321}">
                <p14:modId xmlns:p14="http://schemas.microsoft.com/office/powerpoint/2010/main" val="386995641"/>
              </p:ext>
            </p:extLst>
          </p:nvPr>
        </p:nvGraphicFramePr>
        <p:xfrm>
          <a:off x="169168" y="3734172"/>
          <a:ext cx="8579296" cy="342900"/>
        </p:xfrm>
        <a:graphic>
          <a:graphicData uri="http://schemas.openxmlformats.org/drawingml/2006/table">
            <a:tbl>
              <a:tblPr>
                <a:tableStyleId>{5C22544A-7EE6-4342-B048-85BDC9FD1C3A}</a:tableStyleId>
              </a:tblPr>
              <a:tblGrid>
                <a:gridCol w="8579296"/>
              </a:tblGrid>
              <a:tr h="0">
                <a:tc>
                  <a:txBody>
                    <a:bodyPr/>
                    <a:lstStyle/>
                    <a:p>
                      <a:pPr algn="r" rtl="1">
                        <a:lnSpc>
                          <a:spcPct val="75000"/>
                        </a:lnSpc>
                        <a:spcAft>
                          <a:spcPts val="1000"/>
                        </a:spcAft>
                      </a:pPr>
                      <a:r>
                        <a:rPr lang="he-IL" sz="1800" b="1" dirty="0" smtClean="0">
                          <a:effectLst/>
                        </a:rPr>
                        <a:t>נבקש </a:t>
                      </a:r>
                      <a:r>
                        <a:rPr lang="he-IL" sz="1800" b="1" dirty="0">
                          <a:effectLst/>
                        </a:rPr>
                        <a:t>כי תבטא את עמדתך בדבר עוצמת הנחיצות לשינוי ביחס לכל אחד מממשקי העבודה </a:t>
                      </a:r>
                      <a:r>
                        <a:rPr lang="he-IL" sz="1200" b="0" dirty="0" smtClean="0">
                          <a:effectLst/>
                        </a:rPr>
                        <a:t>(10= הכרחי לבצע שינוי,</a:t>
                      </a:r>
                      <a:r>
                        <a:rPr lang="he-IL" sz="1200" b="0" baseline="0" dirty="0" smtClean="0">
                          <a:effectLst/>
                        </a:rPr>
                        <a:t> 1 = אין צורך לעשות כל שינוי)</a:t>
                      </a:r>
                      <a:endParaRPr lang="en-US" sz="1050" b="0" dirty="0">
                        <a:effectLst/>
                        <a:latin typeface="Calibri"/>
                        <a:ea typeface="Calibri"/>
                        <a:cs typeface="Arial"/>
                      </a:endParaRPr>
                    </a:p>
                  </a:txBody>
                  <a:tcPr marL="28575" marR="28575" marT="0" marB="0">
                    <a:noFill/>
                  </a:tcPr>
                </a:tc>
              </a:tr>
            </a:tbl>
          </a:graphicData>
        </a:graphic>
      </p:graphicFrame>
      <p:sp>
        <p:nvSpPr>
          <p:cNvPr id="10" name="TextBox 9"/>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3968531770"/>
              </p:ext>
            </p:extLst>
          </p:nvPr>
        </p:nvGraphicFramePr>
        <p:xfrm>
          <a:off x="467544" y="2080698"/>
          <a:ext cx="8229598" cy="1420310"/>
        </p:xfrm>
        <a:graphic>
          <a:graphicData uri="http://schemas.openxmlformats.org/drawingml/2006/table">
            <a:tbl>
              <a:tblPr rtl="1">
                <a:tableStyleId>{5C22544A-7EE6-4342-B048-85BDC9FD1C3A}</a:tableStyleId>
              </a:tblPr>
              <a:tblGrid>
                <a:gridCol w="1623109"/>
                <a:gridCol w="789621"/>
                <a:gridCol w="763300"/>
                <a:gridCol w="631696"/>
                <a:gridCol w="631696"/>
                <a:gridCol w="631696"/>
                <a:gridCol w="631696"/>
                <a:gridCol w="631696"/>
                <a:gridCol w="631696"/>
                <a:gridCol w="631696"/>
                <a:gridCol w="631696"/>
              </a:tblGrid>
              <a:tr h="184114">
                <a:tc>
                  <a:txBody>
                    <a:bodyPr/>
                    <a:lstStyle/>
                    <a:p>
                      <a:pPr algn="l" rtl="0" fontAlgn="b"/>
                      <a:r>
                        <a:rPr lang="he-IL" sz="1000" u="none" strike="noStrike" dirty="0">
                          <a:effectLst/>
                        </a:rPr>
                        <a:t> </a:t>
                      </a:r>
                      <a:endParaRPr lang="he-IL" sz="1000" b="1" i="0" u="none" strike="noStrike" dirty="0">
                        <a:solidFill>
                          <a:srgbClr val="FFFFFF"/>
                        </a:solidFill>
                        <a:effectLst/>
                        <a:latin typeface="Arial"/>
                      </a:endParaRPr>
                    </a:p>
                  </a:txBody>
                  <a:tcPr marL="8767" marR="8767" marT="8767" marB="0" anchor="b">
                    <a:solidFill>
                      <a:schemeClr val="tx2">
                        <a:lumMod val="40000"/>
                        <a:lumOff val="60000"/>
                      </a:schemeClr>
                    </a:solidFill>
                  </a:tcPr>
                </a:tc>
                <a:tc>
                  <a:txBody>
                    <a:bodyPr/>
                    <a:lstStyle/>
                    <a:p>
                      <a:pPr algn="ctr" rtl="0" fontAlgn="b"/>
                      <a:r>
                        <a:rPr lang="en-US" sz="1000" u="none" strike="noStrike" dirty="0">
                          <a:effectLst/>
                        </a:rPr>
                        <a:t>average</a:t>
                      </a:r>
                      <a:endParaRPr lang="en-US" sz="1000" b="0" i="0" u="none" strike="noStrike" dirty="0">
                        <a:solidFill>
                          <a:srgbClr val="FFFFFF"/>
                        </a:solidFill>
                        <a:effectLst/>
                        <a:latin typeface="Arial"/>
                      </a:endParaRPr>
                    </a:p>
                  </a:txBody>
                  <a:tcPr marL="8767" marR="8767" marT="8767" marB="0" anchor="b">
                    <a:solidFill>
                      <a:schemeClr val="tx2">
                        <a:lumMod val="40000"/>
                        <a:lumOff val="60000"/>
                      </a:schemeClr>
                    </a:solidFill>
                  </a:tcPr>
                </a:tc>
                <a:tc>
                  <a:txBody>
                    <a:bodyPr/>
                    <a:lstStyle/>
                    <a:p>
                      <a:pPr algn="ctr" rtl="0" fontAlgn="b"/>
                      <a:r>
                        <a:rPr lang="en-US" sz="1000" u="none" strike="noStrike" dirty="0">
                          <a:effectLst/>
                        </a:rPr>
                        <a:t>count</a:t>
                      </a:r>
                      <a:endParaRPr lang="en-US" sz="1000" b="0" i="0" u="none" strike="noStrike" dirty="0">
                        <a:solidFill>
                          <a:srgbClr val="FFFFFF"/>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err="1">
                          <a:effectLst/>
                        </a:rPr>
                        <a:t>טרפוצ'ניק</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a:effectLst/>
                        </a:rPr>
                        <a:t>שמואל יוסף</a:t>
                      </a:r>
                      <a:endParaRPr lang="he-IL" sz="1000" b="0" i="0" u="none" strike="noStrike">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a:effectLst/>
                        </a:rPr>
                        <a:t>רון צור</a:t>
                      </a:r>
                      <a:endParaRPr lang="he-IL" sz="1000" b="0" i="0" u="none" strike="noStrike">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a:effectLst/>
                        </a:rPr>
                        <a:t>יורם סדן</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a:effectLst/>
                        </a:rPr>
                        <a:t>סימה עלפי</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a:effectLst/>
                        </a:rPr>
                        <a:t>מירי יוגב</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a:effectLst/>
                        </a:rPr>
                        <a:t>נילי ליפשיץ</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c>
                  <a:txBody>
                    <a:bodyPr/>
                    <a:lstStyle/>
                    <a:p>
                      <a:pPr algn="ctr" rtl="1" fontAlgn="b"/>
                      <a:r>
                        <a:rPr lang="he-IL" sz="1000" u="none" strike="noStrike" dirty="0">
                          <a:effectLst/>
                        </a:rPr>
                        <a:t>אלעד עמיחי</a:t>
                      </a:r>
                      <a:endParaRPr lang="he-IL" sz="1000" b="0" i="0" u="none" strike="noStrike" dirty="0">
                        <a:solidFill>
                          <a:srgbClr val="000000"/>
                        </a:solidFill>
                        <a:effectLst/>
                        <a:latin typeface="Arial"/>
                      </a:endParaRPr>
                    </a:p>
                  </a:txBody>
                  <a:tcPr marL="8767" marR="8767" marT="8767" marB="0" anchor="b">
                    <a:solidFill>
                      <a:schemeClr val="tx2">
                        <a:lumMod val="40000"/>
                        <a:lumOff val="60000"/>
                      </a:schemeClr>
                    </a:solidFill>
                  </a:tcPr>
                </a:tc>
              </a:tr>
              <a:tr h="175347">
                <a:tc>
                  <a:txBody>
                    <a:bodyPr/>
                    <a:lstStyle/>
                    <a:p>
                      <a:pPr algn="r" rtl="1" fontAlgn="b"/>
                      <a:r>
                        <a:rPr lang="he-IL" sz="1000" b="1" u="none" strike="noStrike" dirty="0">
                          <a:effectLst/>
                        </a:rPr>
                        <a:t>ארגון ותקינה</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dirty="0">
                          <a:effectLst/>
                        </a:rPr>
                        <a:t>1.4</a:t>
                      </a:r>
                      <a:endParaRPr lang="he-IL" sz="1000" b="0" i="0" u="none" strike="noStrike" dirty="0">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dirty="0">
                          <a:effectLst/>
                        </a:rPr>
                        <a:t>8</a:t>
                      </a:r>
                      <a:endParaRPr lang="he-IL" sz="1000" b="0" i="0" u="none" strike="noStrike" dirty="0">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b="1" u="none" strike="noStrike" dirty="0">
                          <a:effectLst/>
                        </a:rPr>
                        <a:t>גיוס </a:t>
                      </a:r>
                      <a:r>
                        <a:rPr lang="he-IL" sz="1000" b="1" u="none" strike="noStrike" dirty="0" smtClean="0">
                          <a:effectLst/>
                        </a:rPr>
                        <a:t>ומכרזים </a:t>
                      </a:r>
                      <a:r>
                        <a:rPr lang="he-IL" sz="1000" b="1" u="none" strike="noStrike" dirty="0">
                          <a:effectLst/>
                        </a:rPr>
                        <a:t>לקליטת עובדים</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a:effectLst/>
                        </a:rPr>
                        <a:t>2.4</a:t>
                      </a:r>
                      <a:endParaRPr lang="he-IL" sz="1000" b="0" i="0" u="none" strike="noStrike">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dirty="0">
                          <a:effectLst/>
                        </a:rPr>
                        <a:t>5</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2</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גימלאות</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3.0</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b="1" u="none" strike="noStrike" dirty="0">
                          <a:effectLst/>
                        </a:rPr>
                        <a:t>שכר ותגמול לעידוד </a:t>
                      </a:r>
                      <a:r>
                        <a:rPr lang="he-IL" sz="1000" b="1" u="none" strike="noStrike" dirty="0" smtClean="0">
                          <a:effectLst/>
                        </a:rPr>
                        <a:t>מצוינות</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dirty="0">
                          <a:effectLst/>
                        </a:rPr>
                        <a:t>2.0</a:t>
                      </a:r>
                      <a:endParaRPr lang="he-IL" sz="1000" b="0" i="0" u="none" strike="noStrike" dirty="0">
                        <a:solidFill>
                          <a:srgbClr val="000000"/>
                        </a:solidFill>
                        <a:effectLst/>
                        <a:latin typeface="Arial"/>
                      </a:endParaRPr>
                    </a:p>
                  </a:txBody>
                  <a:tcPr marL="8767" marR="8767" marT="8767" marB="0" anchor="b">
                    <a:solidFill>
                      <a:srgbClr val="FFC000"/>
                    </a:solidFill>
                  </a:tcPr>
                </a:tc>
                <a:tc>
                  <a:txBody>
                    <a:bodyPr/>
                    <a:lstStyle/>
                    <a:p>
                      <a:pPr algn="ctr" rtl="0" fontAlgn="b"/>
                      <a:r>
                        <a:rPr lang="he-IL" sz="1000" u="none" strike="noStrike" dirty="0">
                          <a:effectLst/>
                        </a:rPr>
                        <a:t>5</a:t>
                      </a:r>
                      <a:endParaRPr lang="he-IL" sz="1000" b="0" i="0" u="none" strike="noStrike" dirty="0">
                        <a:solidFill>
                          <a:srgbClr val="000000"/>
                        </a:solidFill>
                        <a:effectLst/>
                        <a:latin typeface="Arial"/>
                      </a:endParaRPr>
                    </a:p>
                  </a:txBody>
                  <a:tcPr marL="8767" marR="8767" marT="8767" marB="0" anchor="b">
                    <a:solidFill>
                      <a:srgbClr val="FFC000"/>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3</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מינוי וקידום עובדים</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2.5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2</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3</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משכי קדנציות</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3.0</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 </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84114">
                <a:tc>
                  <a:txBody>
                    <a:bodyPr/>
                    <a:lstStyle/>
                    <a:p>
                      <a:pPr algn="r" rtl="1" fontAlgn="b"/>
                      <a:r>
                        <a:rPr lang="he-IL" sz="1000" u="none" strike="noStrike">
                          <a:effectLst/>
                        </a:rPr>
                        <a:t>טיפול בפרט</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2.0</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3</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1</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 </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447385355"/>
              </p:ext>
            </p:extLst>
          </p:nvPr>
        </p:nvGraphicFramePr>
        <p:xfrm>
          <a:off x="467544" y="4221088"/>
          <a:ext cx="8229602" cy="2112931"/>
        </p:xfrm>
        <a:graphic>
          <a:graphicData uri="http://schemas.openxmlformats.org/drawingml/2006/table">
            <a:tbl>
              <a:tblPr rtl="1">
                <a:tableStyleId>{5C22544A-7EE6-4342-B048-85BDC9FD1C3A}</a:tableStyleId>
              </a:tblPr>
              <a:tblGrid>
                <a:gridCol w="1624301"/>
                <a:gridCol w="794622"/>
                <a:gridCol w="762487"/>
                <a:gridCol w="631024"/>
                <a:gridCol w="631024"/>
                <a:gridCol w="631024"/>
                <a:gridCol w="631024"/>
                <a:gridCol w="631024"/>
                <a:gridCol w="631024"/>
                <a:gridCol w="631024"/>
                <a:gridCol w="631024"/>
              </a:tblGrid>
              <a:tr h="184114">
                <a:tc>
                  <a:txBody>
                    <a:bodyPr/>
                    <a:lstStyle/>
                    <a:p>
                      <a:pPr algn="l" rtl="0" fontAlgn="b"/>
                      <a:r>
                        <a:rPr lang="he-IL" sz="1000" u="none" strike="noStrike" dirty="0">
                          <a:effectLst/>
                        </a:rPr>
                        <a:t> </a:t>
                      </a:r>
                      <a:endParaRPr lang="he-IL" sz="1000" b="1" i="0" u="none" strike="noStrike" dirty="0">
                        <a:solidFill>
                          <a:srgbClr val="FFFFFF"/>
                        </a:solidFill>
                        <a:effectLst/>
                        <a:latin typeface="Arial"/>
                      </a:endParaRPr>
                    </a:p>
                  </a:txBody>
                  <a:tcPr marL="8767" marR="8767" marT="8767" marB="0" anchor="b">
                    <a:solidFill>
                      <a:schemeClr val="accent1">
                        <a:lumMod val="60000"/>
                        <a:lumOff val="40000"/>
                      </a:schemeClr>
                    </a:solidFill>
                  </a:tcPr>
                </a:tc>
                <a:tc>
                  <a:txBody>
                    <a:bodyPr/>
                    <a:lstStyle/>
                    <a:p>
                      <a:pPr algn="ctr" rtl="0" fontAlgn="b"/>
                      <a:r>
                        <a:rPr lang="en-US" sz="1000" u="none" strike="noStrike" dirty="0">
                          <a:effectLst/>
                        </a:rPr>
                        <a:t>average</a:t>
                      </a:r>
                      <a:endParaRPr lang="en-US" sz="1000" b="0" i="0" u="none" strike="noStrike" dirty="0">
                        <a:solidFill>
                          <a:srgbClr val="FFFFFF"/>
                        </a:solidFill>
                        <a:effectLst/>
                        <a:latin typeface="Arial"/>
                      </a:endParaRPr>
                    </a:p>
                  </a:txBody>
                  <a:tcPr marL="8767" marR="8767" marT="8767" marB="0" anchor="b">
                    <a:solidFill>
                      <a:schemeClr val="accent1">
                        <a:lumMod val="60000"/>
                        <a:lumOff val="40000"/>
                      </a:schemeClr>
                    </a:solidFill>
                  </a:tcPr>
                </a:tc>
                <a:tc>
                  <a:txBody>
                    <a:bodyPr/>
                    <a:lstStyle/>
                    <a:p>
                      <a:pPr algn="ctr" rtl="0" fontAlgn="b"/>
                      <a:r>
                        <a:rPr lang="en-US" sz="1000" u="none" strike="noStrike" dirty="0">
                          <a:effectLst/>
                        </a:rPr>
                        <a:t>median</a:t>
                      </a:r>
                      <a:endParaRPr lang="en-US" sz="1000" b="0" i="0" u="none" strike="noStrike" dirty="0">
                        <a:solidFill>
                          <a:srgbClr val="FFFFFF"/>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err="1">
                          <a:effectLst/>
                        </a:rPr>
                        <a:t>טרפוצ'ניק</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שמואל יוסף</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רון צור</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יורם סדן</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סימה עלפי</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מירי יוגב</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נילי ליפשיץ</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c>
                  <a:txBody>
                    <a:bodyPr/>
                    <a:lstStyle/>
                    <a:p>
                      <a:pPr algn="ctr" rtl="1" fontAlgn="b"/>
                      <a:r>
                        <a:rPr lang="he-IL" sz="1000" u="none" strike="noStrike" dirty="0">
                          <a:effectLst/>
                        </a:rPr>
                        <a:t>אלעד עמיחי</a:t>
                      </a:r>
                      <a:endParaRPr lang="he-IL" sz="1000" b="0" i="0" u="none" strike="noStrike" dirty="0">
                        <a:solidFill>
                          <a:srgbClr val="000000"/>
                        </a:solidFill>
                        <a:effectLst/>
                        <a:latin typeface="Arial"/>
                      </a:endParaRPr>
                    </a:p>
                  </a:txBody>
                  <a:tcPr marL="8767" marR="8767" marT="8767" marB="0" anchor="b">
                    <a:solidFill>
                      <a:schemeClr val="accent1">
                        <a:lumMod val="60000"/>
                        <a:lumOff val="40000"/>
                      </a:schemeClr>
                    </a:solidFill>
                  </a:tcPr>
                </a:tc>
              </a:tr>
              <a:tr h="175347">
                <a:tc>
                  <a:txBody>
                    <a:bodyPr/>
                    <a:lstStyle/>
                    <a:p>
                      <a:pPr algn="r" rtl="1" fontAlgn="b"/>
                      <a:r>
                        <a:rPr lang="he-IL" sz="1000" b="1" u="none" strike="noStrike" dirty="0">
                          <a:effectLst/>
                        </a:rPr>
                        <a:t>ארגון ותקינה</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dirty="0">
                          <a:effectLst/>
                        </a:rPr>
                        <a:t>9.0</a:t>
                      </a:r>
                      <a:endParaRPr lang="he-IL" sz="1000" b="0" i="0" u="none" strike="noStrike" dirty="0">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dirty="0">
                          <a:effectLst/>
                        </a:rPr>
                        <a:t>9</a:t>
                      </a:r>
                      <a:endParaRPr lang="he-IL" sz="1000" b="0" i="0" u="none" strike="noStrike" dirty="0">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dirty="0">
                          <a:effectLst/>
                        </a:rPr>
                        <a:t>10</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b="1" u="none" strike="noStrike" dirty="0">
                          <a:effectLst/>
                        </a:rPr>
                        <a:t>גיוס והשמת עובדים</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dirty="0">
                          <a:effectLst/>
                        </a:rPr>
                        <a:t>7.4</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dirty="0">
                          <a:effectLst/>
                        </a:rPr>
                        <a:t>7.5</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dirty="0">
                          <a:effectLst/>
                        </a:rPr>
                        <a:t>6</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גמלאות</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4.5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5</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הדרכה</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9</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6</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טיפול בפרט</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5.8</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9</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5</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4</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4</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יחסי עבודה</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6.3</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dirty="0">
                          <a:effectLst/>
                        </a:rPr>
                        <a:t>6.5</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7</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3</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6</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b="1" u="none" strike="noStrike" dirty="0">
                          <a:effectLst/>
                        </a:rPr>
                        <a:t>מינוי וקידום עובדים</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a:effectLst/>
                        </a:rPr>
                        <a:t>8.5</a:t>
                      </a:r>
                      <a:endParaRPr lang="he-IL" sz="1000" b="0" i="0" u="none" strike="noStrike">
                        <a:solidFill>
                          <a:srgbClr val="000000"/>
                        </a:solidFill>
                        <a:effectLst/>
                        <a:latin typeface="Arial"/>
                      </a:endParaRPr>
                    </a:p>
                  </a:txBody>
                  <a:tcPr marL="8767" marR="8767" marT="8767" marB="0" anchor="b">
                    <a:solidFill>
                      <a:srgbClr val="FFC000"/>
                    </a:solidFill>
                  </a:tcPr>
                </a:tc>
                <a:tc>
                  <a:txBody>
                    <a:bodyPr/>
                    <a:lstStyle/>
                    <a:p>
                      <a:pPr algn="ctr" rtl="0" fontAlgn="b"/>
                      <a:r>
                        <a:rPr lang="he-IL" sz="1000" u="none" strike="noStrike" dirty="0">
                          <a:effectLst/>
                        </a:rPr>
                        <a:t>8</a:t>
                      </a:r>
                      <a:endParaRPr lang="he-IL" sz="1000" b="0" i="0" u="none" strike="noStrike" dirty="0">
                        <a:solidFill>
                          <a:srgbClr val="000000"/>
                        </a:solidFill>
                        <a:effectLst/>
                        <a:latin typeface="Arial"/>
                      </a:endParaRPr>
                    </a:p>
                  </a:txBody>
                  <a:tcPr marL="8767" marR="8767" marT="8767" marB="0" anchor="b">
                    <a:solidFill>
                      <a:srgbClr val="FFC000"/>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8</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משמעת</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3.6</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4.5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5</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4</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רווחת עובדים</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5.4</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4</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7</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9</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2</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u="none" strike="noStrike">
                          <a:effectLst/>
                        </a:rPr>
                        <a:t>שירות לציבור</a:t>
                      </a:r>
                      <a:endParaRPr lang="he-IL" sz="1000" b="1" i="0" u="none" strike="noStrike">
                        <a:solidFill>
                          <a:srgbClr val="000000"/>
                        </a:solidFill>
                        <a:effectLst/>
                        <a:latin typeface="Arial"/>
                      </a:endParaRPr>
                    </a:p>
                  </a:txBody>
                  <a:tcPr marL="8767" marR="8767" marT="8767" marB="0" anchor="b"/>
                </a:tc>
                <a:tc>
                  <a:txBody>
                    <a:bodyPr/>
                    <a:lstStyle/>
                    <a:p>
                      <a:pPr algn="ctr" rtl="0" fontAlgn="b"/>
                      <a:r>
                        <a:rPr lang="he-IL" sz="1000" u="none" strike="noStrike">
                          <a:effectLst/>
                        </a:rPr>
                        <a:t>5.6</a:t>
                      </a:r>
                      <a:endParaRPr lang="he-IL" sz="1000" b="0" i="0" u="none" strike="noStrike">
                        <a:solidFill>
                          <a:srgbClr val="000000"/>
                        </a:solidFill>
                        <a:effectLst/>
                        <a:latin typeface="Arial"/>
                      </a:endParaRPr>
                    </a:p>
                  </a:txBody>
                  <a:tcPr marL="8767" marR="8767" marT="8767" marB="0" anchor="b"/>
                </a:tc>
                <a:tc>
                  <a:txBody>
                    <a:bodyPr/>
                    <a:lstStyle/>
                    <a:p>
                      <a:pPr algn="ctr" rtl="0" fontAlgn="b"/>
                      <a:r>
                        <a:rPr lang="he-IL" sz="1000" u="none" strike="noStrike" dirty="0">
                          <a:effectLst/>
                        </a:rPr>
                        <a:t>7</a:t>
                      </a:r>
                      <a:endParaRPr lang="he-IL" sz="1000" b="0" i="0" u="none" strike="noStrike" dirty="0">
                        <a:solidFill>
                          <a:srgbClr val="000000"/>
                        </a:solidFill>
                        <a:effectLst/>
                        <a:latin typeface="Arial"/>
                      </a:endParaRPr>
                    </a:p>
                  </a:txBody>
                  <a:tcPr marL="8767" marR="8767" marT="8767" marB="0" anchor="b">
                    <a:solidFill>
                      <a:srgbClr val="FFFF00"/>
                    </a:solidFill>
                  </a:tcPr>
                </a:tc>
                <a:tc>
                  <a:txBody>
                    <a:bodyPr/>
                    <a:lstStyle/>
                    <a:p>
                      <a:pPr algn="ctr" rtl="0" fontAlgn="b"/>
                      <a:r>
                        <a:rPr lang="he-IL" sz="1000" u="none" strike="noStrike">
                          <a:effectLst/>
                        </a:rPr>
                        <a:t>5</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8</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8</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0</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r h="175347">
                <a:tc>
                  <a:txBody>
                    <a:bodyPr/>
                    <a:lstStyle/>
                    <a:p>
                      <a:pPr algn="r" rtl="1" fontAlgn="b"/>
                      <a:r>
                        <a:rPr lang="he-IL" sz="1000" b="1" u="none" strike="noStrike" dirty="0">
                          <a:effectLst/>
                        </a:rPr>
                        <a:t> שכר ועידוד </a:t>
                      </a:r>
                      <a:r>
                        <a:rPr lang="he-IL" sz="1000" b="1" u="none" strike="noStrike" dirty="0" smtClean="0">
                          <a:effectLst/>
                        </a:rPr>
                        <a:t>מצוינות</a:t>
                      </a:r>
                      <a:endParaRPr lang="he-IL" sz="1000" b="1" i="0" u="none" strike="noStrike" dirty="0">
                        <a:solidFill>
                          <a:srgbClr val="000000"/>
                        </a:solidFill>
                        <a:effectLst/>
                        <a:latin typeface="Arial"/>
                      </a:endParaRPr>
                    </a:p>
                  </a:txBody>
                  <a:tcPr marL="8767" marR="8767" marT="8767" marB="0" anchor="b"/>
                </a:tc>
                <a:tc>
                  <a:txBody>
                    <a:bodyPr/>
                    <a:lstStyle/>
                    <a:p>
                      <a:pPr algn="ctr" rtl="0" fontAlgn="b"/>
                      <a:r>
                        <a:rPr lang="he-IL" sz="1000" u="none" strike="noStrike">
                          <a:effectLst/>
                        </a:rPr>
                        <a:t>8.6</a:t>
                      </a:r>
                      <a:endParaRPr lang="he-IL" sz="1000" b="0" i="0" u="none" strike="noStrike">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dirty="0">
                          <a:effectLst/>
                        </a:rPr>
                        <a:t>9</a:t>
                      </a:r>
                      <a:endParaRPr lang="he-IL" sz="1000" b="0" i="0" u="none" strike="noStrike" dirty="0">
                        <a:solidFill>
                          <a:srgbClr val="000000"/>
                        </a:solidFill>
                        <a:effectLst/>
                        <a:latin typeface="Arial"/>
                      </a:endParaRPr>
                    </a:p>
                  </a:txBody>
                  <a:tcPr marL="8767" marR="8767" marT="8767" marB="0" anchor="b">
                    <a:solidFill>
                      <a:srgbClr val="FF0000"/>
                    </a:solidFill>
                  </a:tcPr>
                </a:tc>
                <a:tc>
                  <a:txBody>
                    <a:bodyPr/>
                    <a:lstStyle/>
                    <a:p>
                      <a:pPr algn="ctr" rtl="0" fontAlgn="b"/>
                      <a:r>
                        <a:rPr lang="he-IL" sz="1000" u="none" strike="noStrike">
                          <a:effectLst/>
                        </a:rPr>
                        <a:t>7</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6</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9</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a:effectLst/>
                        </a:rPr>
                        <a:t>10</a:t>
                      </a:r>
                      <a:endParaRPr lang="he-IL" sz="1000" b="0" i="0" u="none" strike="noStrike">
                        <a:solidFill>
                          <a:srgbClr val="000000"/>
                        </a:solidFill>
                        <a:effectLst/>
                        <a:latin typeface="Arial"/>
                      </a:endParaRPr>
                    </a:p>
                  </a:txBody>
                  <a:tcPr marL="8767" marR="8767" marT="8767" marB="0" anchor="b">
                    <a:solidFill>
                      <a:schemeClr val="bg1">
                        <a:lumMod val="95000"/>
                      </a:schemeClr>
                    </a:solidFill>
                  </a:tcPr>
                </a:tc>
                <a:tc>
                  <a:txBody>
                    <a:bodyPr/>
                    <a:lstStyle/>
                    <a:p>
                      <a:pPr algn="ctr" rtl="0" fontAlgn="b"/>
                      <a:r>
                        <a:rPr lang="he-IL" sz="1000" u="none" strike="noStrike" dirty="0">
                          <a:effectLst/>
                        </a:rPr>
                        <a:t>8</a:t>
                      </a:r>
                      <a:endParaRPr lang="he-IL" sz="1000" b="0" i="0" u="none" strike="noStrike" dirty="0">
                        <a:solidFill>
                          <a:srgbClr val="000000"/>
                        </a:solidFill>
                        <a:effectLst/>
                        <a:latin typeface="Arial"/>
                      </a:endParaRPr>
                    </a:p>
                  </a:txBody>
                  <a:tcPr marL="8767" marR="8767" marT="8767" marB="0" anchor="b">
                    <a:solidFill>
                      <a:schemeClr val="bg1">
                        <a:lumMod val="95000"/>
                      </a:schemeClr>
                    </a:solidFill>
                  </a:tcPr>
                </a:tc>
              </a:tr>
            </a:tbl>
          </a:graphicData>
        </a:graphic>
      </p:graphicFrame>
    </p:spTree>
    <p:extLst>
      <p:ext uri="{BB962C8B-B14F-4D97-AF65-F5344CB8AC3E}">
        <p14:creationId xmlns:p14="http://schemas.microsoft.com/office/powerpoint/2010/main" val="6896059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395536" y="332656"/>
            <a:ext cx="7517035" cy="400110"/>
          </a:xfrm>
          <a:prstGeom prst="rect">
            <a:avLst/>
          </a:prstGeom>
        </p:spPr>
        <p:txBody>
          <a:bodyPr wrap="square">
            <a:spAutoFit/>
          </a:bodyPr>
          <a:lstStyle/>
          <a:p>
            <a:pPr algn="l"/>
            <a:r>
              <a:rPr lang="he-IL" sz="2000" b="1" dirty="0" smtClean="0">
                <a:solidFill>
                  <a:schemeClr val="tx2">
                    <a:lumMod val="50000"/>
                  </a:schemeClr>
                </a:solidFill>
              </a:rPr>
              <a:t>ממצאי סקר פיילוט על בסיס חברי הצוות</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8</a:t>
            </a:fld>
            <a:endParaRPr lang="he-IL">
              <a:solidFill>
                <a:schemeClr val="bg1"/>
              </a:solidFill>
            </a:endParaRPr>
          </a:p>
        </p:txBody>
      </p:sp>
      <p:sp>
        <p:nvSpPr>
          <p:cNvPr id="7" name="מלבן 6"/>
          <p:cNvSpPr/>
          <p:nvPr/>
        </p:nvSpPr>
        <p:spPr>
          <a:xfrm>
            <a:off x="395536" y="1196752"/>
            <a:ext cx="8172400" cy="369332"/>
          </a:xfrm>
          <a:prstGeom prst="rect">
            <a:avLst/>
          </a:prstGeom>
        </p:spPr>
        <p:txBody>
          <a:bodyPr wrap="square">
            <a:spAutoFit/>
          </a:bodyPr>
          <a:lstStyle/>
          <a:p>
            <a:pPr algn="ctr"/>
            <a:r>
              <a:rPr lang="he-IL" b="1" dirty="0" smtClean="0"/>
              <a:t>תובנה בדבר הגמישות הניהולית ביחידות הסמך – היכן אנו מצויים כיום?</a:t>
            </a:r>
            <a:endParaRPr lang="he-IL" dirty="0"/>
          </a:p>
        </p:txBody>
      </p:sp>
      <p:sp>
        <p:nvSpPr>
          <p:cNvPr id="10" name="TextBox 9"/>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cxnSp>
        <p:nvCxnSpPr>
          <p:cNvPr id="8" name="מחבר חץ ישר 7"/>
          <p:cNvCxnSpPr/>
          <p:nvPr/>
        </p:nvCxnSpPr>
        <p:spPr>
          <a:xfrm flipV="1">
            <a:off x="2987824" y="1988840"/>
            <a:ext cx="0" cy="288032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מחבר חץ ישר 10"/>
          <p:cNvCxnSpPr/>
          <p:nvPr/>
        </p:nvCxnSpPr>
        <p:spPr>
          <a:xfrm>
            <a:off x="2996208" y="4869160"/>
            <a:ext cx="3303984"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28" name="קבוצה 27"/>
          <p:cNvGrpSpPr/>
          <p:nvPr/>
        </p:nvGrpSpPr>
        <p:grpSpPr>
          <a:xfrm>
            <a:off x="2987824" y="2240868"/>
            <a:ext cx="2952328" cy="2556284"/>
            <a:chOff x="2987824" y="2240868"/>
            <a:chExt cx="2952328" cy="2556284"/>
          </a:xfrm>
        </p:grpSpPr>
        <p:sp>
          <p:nvSpPr>
            <p:cNvPr id="13" name="מלבן 12"/>
            <p:cNvSpPr/>
            <p:nvPr/>
          </p:nvSpPr>
          <p:spPr>
            <a:xfrm>
              <a:off x="2996208" y="3537012"/>
              <a:ext cx="1471972" cy="1260140"/>
            </a:xfrm>
            <a:prstGeom prst="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r>
                <a:rPr lang="he-IL" dirty="0" smtClean="0"/>
                <a:t>יכולת ניהולית מוגבלת</a:t>
              </a:r>
              <a:endParaRPr lang="he-IL" dirty="0"/>
            </a:p>
          </p:txBody>
        </p:sp>
        <p:sp>
          <p:nvSpPr>
            <p:cNvPr id="14" name="מלבן 13"/>
            <p:cNvSpPr/>
            <p:nvPr/>
          </p:nvSpPr>
          <p:spPr>
            <a:xfrm>
              <a:off x="4468180" y="3537012"/>
              <a:ext cx="1471972" cy="126014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he-IL" dirty="0" smtClean="0"/>
                <a:t>קשיי תפקוד</a:t>
              </a:r>
              <a:endParaRPr lang="he-IL" dirty="0"/>
            </a:p>
          </p:txBody>
        </p:sp>
        <p:sp>
          <p:nvSpPr>
            <p:cNvPr id="16" name="מלבן 15"/>
            <p:cNvSpPr/>
            <p:nvPr/>
          </p:nvSpPr>
          <p:spPr>
            <a:xfrm>
              <a:off x="2987824" y="2240868"/>
              <a:ext cx="1471972" cy="1260140"/>
            </a:xfrm>
            <a:prstGeom prst="rect">
              <a:avLst/>
            </a:prstGeom>
          </p:spPr>
          <p:style>
            <a:lnRef idx="1">
              <a:schemeClr val="dk1"/>
            </a:lnRef>
            <a:fillRef idx="2">
              <a:schemeClr val="dk1"/>
            </a:fillRef>
            <a:effectRef idx="1">
              <a:schemeClr val="dk1"/>
            </a:effectRef>
            <a:fontRef idx="minor">
              <a:schemeClr val="dk1"/>
            </a:fontRef>
          </p:style>
          <p:txBody>
            <a:bodyPr rtlCol="1" anchor="ctr"/>
            <a:lstStyle/>
            <a:p>
              <a:pPr algn="ctr"/>
              <a:r>
                <a:rPr lang="he-IL" dirty="0" smtClean="0"/>
                <a:t>קשיי תפקוד</a:t>
              </a:r>
              <a:endParaRPr lang="he-IL" dirty="0"/>
            </a:p>
          </p:txBody>
        </p:sp>
        <p:sp>
          <p:nvSpPr>
            <p:cNvPr id="17" name="מלבן 16"/>
            <p:cNvSpPr/>
            <p:nvPr/>
          </p:nvSpPr>
          <p:spPr>
            <a:xfrm>
              <a:off x="4468180" y="2240868"/>
              <a:ext cx="1471972" cy="1260140"/>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smtClean="0"/>
                <a:t>יכולת ניהולית מיטבית</a:t>
              </a:r>
              <a:endParaRPr lang="he-IL" dirty="0"/>
            </a:p>
          </p:txBody>
        </p:sp>
      </p:grpSp>
      <p:sp>
        <p:nvSpPr>
          <p:cNvPr id="21" name="TextBox 20"/>
          <p:cNvSpPr txBox="1"/>
          <p:nvPr/>
        </p:nvSpPr>
        <p:spPr>
          <a:xfrm>
            <a:off x="1427072" y="2870938"/>
            <a:ext cx="1457451" cy="369332"/>
          </a:xfrm>
          <a:prstGeom prst="rect">
            <a:avLst/>
          </a:prstGeom>
          <a:noFill/>
        </p:spPr>
        <p:txBody>
          <a:bodyPr wrap="none" rtlCol="1">
            <a:spAutoFit/>
          </a:bodyPr>
          <a:lstStyle/>
          <a:p>
            <a:r>
              <a:rPr lang="he-IL" dirty="0" smtClean="0"/>
              <a:t>גמישות גבוהה</a:t>
            </a:r>
            <a:endParaRPr lang="he-IL" dirty="0"/>
          </a:p>
        </p:txBody>
      </p:sp>
      <p:sp>
        <p:nvSpPr>
          <p:cNvPr id="22" name="TextBox 21"/>
          <p:cNvSpPr txBox="1"/>
          <p:nvPr/>
        </p:nvSpPr>
        <p:spPr>
          <a:xfrm>
            <a:off x="1432503" y="3923764"/>
            <a:ext cx="1428596" cy="369332"/>
          </a:xfrm>
          <a:prstGeom prst="rect">
            <a:avLst/>
          </a:prstGeom>
          <a:noFill/>
        </p:spPr>
        <p:txBody>
          <a:bodyPr wrap="none" rtlCol="1">
            <a:spAutoFit/>
          </a:bodyPr>
          <a:lstStyle/>
          <a:p>
            <a:r>
              <a:rPr lang="he-IL" dirty="0" smtClean="0"/>
              <a:t>גמישות נמוכה</a:t>
            </a:r>
            <a:endParaRPr lang="he-IL" dirty="0"/>
          </a:p>
        </p:txBody>
      </p:sp>
      <p:sp>
        <p:nvSpPr>
          <p:cNvPr id="23" name="TextBox 22"/>
          <p:cNvSpPr txBox="1"/>
          <p:nvPr/>
        </p:nvSpPr>
        <p:spPr>
          <a:xfrm>
            <a:off x="2915816" y="4931876"/>
            <a:ext cx="1428596" cy="369332"/>
          </a:xfrm>
          <a:prstGeom prst="rect">
            <a:avLst/>
          </a:prstGeom>
          <a:noFill/>
        </p:spPr>
        <p:txBody>
          <a:bodyPr wrap="none" rtlCol="1">
            <a:spAutoFit/>
          </a:bodyPr>
          <a:lstStyle/>
          <a:p>
            <a:r>
              <a:rPr lang="he-IL" dirty="0" smtClean="0"/>
              <a:t>גמישות נמוכה</a:t>
            </a:r>
            <a:endParaRPr lang="he-IL" dirty="0"/>
          </a:p>
        </p:txBody>
      </p:sp>
      <p:sp>
        <p:nvSpPr>
          <p:cNvPr id="24" name="TextBox 23"/>
          <p:cNvSpPr txBox="1"/>
          <p:nvPr/>
        </p:nvSpPr>
        <p:spPr>
          <a:xfrm>
            <a:off x="4471137" y="4931876"/>
            <a:ext cx="1457451" cy="369332"/>
          </a:xfrm>
          <a:prstGeom prst="rect">
            <a:avLst/>
          </a:prstGeom>
          <a:noFill/>
        </p:spPr>
        <p:txBody>
          <a:bodyPr wrap="none" rtlCol="1">
            <a:spAutoFit/>
          </a:bodyPr>
          <a:lstStyle/>
          <a:p>
            <a:r>
              <a:rPr lang="he-IL" dirty="0" smtClean="0"/>
              <a:t>גמישות גבוהה</a:t>
            </a:r>
            <a:endParaRPr lang="he-IL" dirty="0"/>
          </a:p>
        </p:txBody>
      </p:sp>
      <p:sp>
        <p:nvSpPr>
          <p:cNvPr id="25" name="TextBox 24"/>
          <p:cNvSpPr txBox="1"/>
          <p:nvPr/>
        </p:nvSpPr>
        <p:spPr>
          <a:xfrm>
            <a:off x="901883" y="1844824"/>
            <a:ext cx="1909497"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he-IL" dirty="0" smtClean="0"/>
              <a:t>מול ארגוני העובדים</a:t>
            </a:r>
            <a:endParaRPr lang="he-IL" dirty="0"/>
          </a:p>
        </p:txBody>
      </p:sp>
      <p:sp>
        <p:nvSpPr>
          <p:cNvPr id="26" name="TextBox 25"/>
          <p:cNvSpPr txBox="1"/>
          <p:nvPr/>
        </p:nvSpPr>
        <p:spPr>
          <a:xfrm>
            <a:off x="6027654" y="5003884"/>
            <a:ext cx="2733441"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1">
            <a:spAutoFit/>
          </a:bodyPr>
          <a:lstStyle/>
          <a:p>
            <a:r>
              <a:rPr lang="he-IL" dirty="0" smtClean="0"/>
              <a:t>מול הרגולטורים (</a:t>
            </a:r>
            <a:r>
              <a:rPr lang="he-IL" dirty="0" err="1" smtClean="0"/>
              <a:t>אוצר,נש"מ</a:t>
            </a:r>
            <a:r>
              <a:rPr lang="he-IL" dirty="0" smtClean="0"/>
              <a:t>)</a:t>
            </a:r>
            <a:endParaRPr lang="he-IL" dirty="0"/>
          </a:p>
        </p:txBody>
      </p:sp>
      <p:sp>
        <p:nvSpPr>
          <p:cNvPr id="27" name="מלבן 26"/>
          <p:cNvSpPr/>
          <p:nvPr/>
        </p:nvSpPr>
        <p:spPr>
          <a:xfrm>
            <a:off x="2884523" y="3429000"/>
            <a:ext cx="1674058" cy="150287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מלבן 28"/>
          <p:cNvSpPr/>
          <p:nvPr/>
        </p:nvSpPr>
        <p:spPr>
          <a:xfrm>
            <a:off x="1187624" y="5466928"/>
            <a:ext cx="6741915" cy="914400"/>
          </a:xfrm>
          <a:prstGeom prst="rect">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sz="2000" dirty="0" smtClean="0"/>
              <a:t>יכולת ההנהלה להתאים את הארגון ודרכי פעילותו לתנאים המשתנים בסביבה הוא פועל ולצרכיו הפנימיי</a:t>
            </a:r>
            <a:r>
              <a:rPr lang="he-IL" sz="2000" dirty="0"/>
              <a:t>ם</a:t>
            </a:r>
            <a:r>
              <a:rPr lang="he-IL" sz="2000" dirty="0" smtClean="0"/>
              <a:t> - זאת לצורך השגת מטרותיו</a:t>
            </a:r>
            <a:endParaRPr lang="he-IL" sz="2000" dirty="0"/>
          </a:p>
        </p:txBody>
      </p:sp>
      <p:cxnSp>
        <p:nvCxnSpPr>
          <p:cNvPr id="31" name="מחבר ישר 30"/>
          <p:cNvCxnSpPr/>
          <p:nvPr/>
        </p:nvCxnSpPr>
        <p:spPr>
          <a:xfrm flipH="1">
            <a:off x="2861099" y="3501008"/>
            <a:ext cx="1267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מחבר ישר 31"/>
          <p:cNvCxnSpPr/>
          <p:nvPr/>
        </p:nvCxnSpPr>
        <p:spPr>
          <a:xfrm>
            <a:off x="4427984" y="4869160"/>
            <a:ext cx="0" cy="1440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42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79512" y="260648"/>
            <a:ext cx="7517035" cy="461665"/>
          </a:xfrm>
          <a:prstGeom prst="rect">
            <a:avLst/>
          </a:prstGeom>
        </p:spPr>
        <p:txBody>
          <a:bodyPr wrap="square">
            <a:spAutoFit/>
          </a:bodyPr>
          <a:lstStyle/>
          <a:p>
            <a:pPr algn="l"/>
            <a:r>
              <a:rPr lang="he-IL" sz="2400" b="1" dirty="0" smtClean="0">
                <a:solidFill>
                  <a:schemeClr val="tx2">
                    <a:lumMod val="50000"/>
                  </a:schemeClr>
                </a:solidFill>
              </a:rPr>
              <a:t>תוצאות מצופות מהשינוי (1)</a:t>
            </a:r>
          </a:p>
        </p:txBody>
      </p:sp>
      <p:sp>
        <p:nvSpPr>
          <p:cNvPr id="5" name="מציין מיקום של מספר שקופית 4"/>
          <p:cNvSpPr>
            <a:spLocks noGrp="1"/>
          </p:cNvSpPr>
          <p:nvPr>
            <p:ph type="sldNum" sz="quarter" idx="12"/>
          </p:nvPr>
        </p:nvSpPr>
        <p:spPr/>
        <p:txBody>
          <a:bodyPr/>
          <a:lstStyle/>
          <a:p>
            <a:fld id="{298277BE-5B38-46B2-9B9F-F812B865B9CC}" type="slidenum">
              <a:rPr lang="he-IL" smtClean="0">
                <a:solidFill>
                  <a:schemeClr val="bg1"/>
                </a:solidFill>
              </a:rPr>
              <a:t>9</a:t>
            </a:fld>
            <a:endParaRPr lang="he-IL">
              <a:solidFill>
                <a:schemeClr val="bg1"/>
              </a:solidFill>
            </a:endParaRPr>
          </a:p>
        </p:txBody>
      </p:sp>
      <p:graphicFrame>
        <p:nvGraphicFramePr>
          <p:cNvPr id="2" name="טבלה 1"/>
          <p:cNvGraphicFramePr>
            <a:graphicFrameLocks noGrp="1"/>
          </p:cNvGraphicFramePr>
          <p:nvPr>
            <p:extLst>
              <p:ext uri="{D42A27DB-BD31-4B8C-83A1-F6EECF244321}">
                <p14:modId xmlns:p14="http://schemas.microsoft.com/office/powerpoint/2010/main" val="3001816571"/>
              </p:ext>
            </p:extLst>
          </p:nvPr>
        </p:nvGraphicFramePr>
        <p:xfrm>
          <a:off x="18292" y="1196752"/>
          <a:ext cx="9125708" cy="5297340"/>
        </p:xfrm>
        <a:graphic>
          <a:graphicData uri="http://schemas.openxmlformats.org/drawingml/2006/table">
            <a:tbl>
              <a:tblPr rtl="1">
                <a:tableStyleId>{B301B821-A1FF-4177-AEE7-76D212191A09}</a:tableStyleId>
              </a:tblPr>
              <a:tblGrid>
                <a:gridCol w="769835"/>
                <a:gridCol w="8355873"/>
              </a:tblGrid>
              <a:tr h="143142">
                <a:tc rowSpan="6">
                  <a:txBody>
                    <a:bodyPr/>
                    <a:lstStyle/>
                    <a:p>
                      <a:pPr algn="ctr" rtl="1" fontAlgn="ctr"/>
                      <a:r>
                        <a:rPr lang="he-IL" sz="1500" b="1" u="none" strike="noStrike" dirty="0">
                          <a:effectLst/>
                        </a:rPr>
                        <a:t>ארגון ותקינה</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a:effectLst/>
                        </a:rPr>
                        <a:t>מתן חופש למשרדים על מנת שנושא השונות בינהם והייחודיות של כל משרד יבואו לידי ביטוי</a:t>
                      </a:r>
                      <a:endParaRPr lang="he-IL" sz="1500" b="0" i="0" u="none" strike="noStrike">
                        <a:solidFill>
                          <a:srgbClr val="000000"/>
                        </a:solidFill>
                        <a:effectLst/>
                        <a:latin typeface="Arial"/>
                      </a:endParaRPr>
                    </a:p>
                  </a:txBody>
                  <a:tcPr marL="3954" marR="3954" marT="3954" marB="0" anchor="b"/>
                </a:tc>
              </a:tr>
              <a:tr h="143142">
                <a:tc vMerge="1">
                  <a:txBody>
                    <a:bodyPr/>
                    <a:lstStyle/>
                    <a:p>
                      <a:pPr rtl="1"/>
                      <a:endParaRPr lang="he-IL"/>
                    </a:p>
                  </a:txBody>
                  <a:tcPr/>
                </a:tc>
                <a:tc>
                  <a:txBody>
                    <a:bodyPr/>
                    <a:lstStyle/>
                    <a:p>
                      <a:pPr algn="r" rtl="1" fontAlgn="b"/>
                      <a:r>
                        <a:rPr lang="he-IL" sz="1500" u="none" strike="noStrike">
                          <a:effectLst/>
                        </a:rPr>
                        <a:t>שינויי התקן יבוצעו על ידי המשרד בהתאם למכסה שאושרה על ידי נש"ם המרת משרות מאב"צ לשיא כ"א ולהיפך, בסמכות המשרד </a:t>
                      </a:r>
                      <a:endParaRPr lang="he-IL" sz="1500" b="0" i="0" u="none" strike="noStrike">
                        <a:solidFill>
                          <a:srgbClr val="000000"/>
                        </a:solidFill>
                        <a:effectLst/>
                        <a:latin typeface="Arial"/>
                      </a:endParaRPr>
                    </a:p>
                  </a:txBody>
                  <a:tcPr marL="3954" marR="3954" marT="3954" marB="0" anchor="b"/>
                </a:tc>
              </a:tr>
              <a:tr h="79084">
                <a:tc vMerge="1">
                  <a:txBody>
                    <a:bodyPr/>
                    <a:lstStyle/>
                    <a:p>
                      <a:pPr rtl="1"/>
                      <a:endParaRPr lang="he-IL"/>
                    </a:p>
                  </a:txBody>
                  <a:tcPr/>
                </a:tc>
                <a:tc>
                  <a:txBody>
                    <a:bodyPr/>
                    <a:lstStyle/>
                    <a:p>
                      <a:pPr algn="r" rtl="1" fontAlgn="b"/>
                      <a:r>
                        <a:rPr lang="he-IL" sz="1500" u="none" strike="noStrike">
                          <a:effectLst/>
                        </a:rPr>
                        <a:t>תהליך ההיכרות של נציג הנציבות את המשרד וצרכיו הוא תהליך מעכב ומפריע</a:t>
                      </a:r>
                      <a:endParaRPr lang="he-IL" sz="1500" b="0" i="0" u="none" strike="noStrike">
                        <a:solidFill>
                          <a:srgbClr val="000000"/>
                        </a:solidFill>
                        <a:effectLst/>
                        <a:latin typeface="Arial"/>
                      </a:endParaRPr>
                    </a:p>
                  </a:txBody>
                  <a:tcPr marL="3954" marR="3954" marT="3954" marB="0" anchor="b"/>
                </a:tc>
              </a:tr>
              <a:tr h="150259">
                <a:tc vMerge="1">
                  <a:txBody>
                    <a:bodyPr/>
                    <a:lstStyle/>
                    <a:p>
                      <a:pPr rtl="1"/>
                      <a:endParaRPr lang="he-IL"/>
                    </a:p>
                  </a:txBody>
                  <a:tcPr/>
                </a:tc>
                <a:tc>
                  <a:txBody>
                    <a:bodyPr/>
                    <a:lstStyle/>
                    <a:p>
                      <a:pPr algn="r" rtl="1" fontAlgn="ctr"/>
                      <a:r>
                        <a:rPr lang="he-IL" sz="1500" u="none" strike="noStrike">
                          <a:effectLst/>
                        </a:rPr>
                        <a:t>מומלץ לאפשר למשרדים לנהל את התקן באופן מלא ותנאי שתהיה בקרה של הנציבות. לא להגביל את המשרדים במכסות שינויי תקינה.(כיום יש רק 2%)</a:t>
                      </a:r>
                      <a:endParaRPr lang="he-IL" sz="1500" b="0" i="0" u="none" strike="noStrike">
                        <a:solidFill>
                          <a:srgbClr val="000000"/>
                        </a:solidFill>
                        <a:effectLst/>
                        <a:latin typeface="Arial"/>
                      </a:endParaRPr>
                    </a:p>
                  </a:txBody>
                  <a:tcPr marL="3954" marR="3954" marT="3954" marB="0" anchor="ctr"/>
                </a:tc>
              </a:tr>
              <a:tr h="79084">
                <a:tc vMerge="1">
                  <a:txBody>
                    <a:bodyPr/>
                    <a:lstStyle/>
                    <a:p>
                      <a:pPr rtl="1"/>
                      <a:endParaRPr lang="he-IL"/>
                    </a:p>
                  </a:txBody>
                  <a:tcPr/>
                </a:tc>
                <a:tc>
                  <a:txBody>
                    <a:bodyPr/>
                    <a:lstStyle/>
                    <a:p>
                      <a:pPr algn="r" rtl="1" fontAlgn="ctr"/>
                      <a:r>
                        <a:rPr lang="he-IL" sz="1500" u="none" strike="noStrike">
                          <a:effectLst/>
                        </a:rPr>
                        <a:t>מתן סמכות למשרדים להגדרת התפקידים ותקנונם</a:t>
                      </a:r>
                      <a:endParaRPr lang="he-IL" sz="1500" b="0" i="0" u="none" strike="noStrike">
                        <a:solidFill>
                          <a:srgbClr val="000000"/>
                        </a:solidFill>
                        <a:effectLst/>
                        <a:latin typeface="Arial"/>
                      </a:endParaRPr>
                    </a:p>
                  </a:txBody>
                  <a:tcPr marL="3954" marR="3954" marT="3954" marB="0" anchor="ctr"/>
                </a:tc>
              </a:tr>
              <a:tr h="839078">
                <a:tc vMerge="1">
                  <a:txBody>
                    <a:bodyPr/>
                    <a:lstStyle/>
                    <a:p>
                      <a:pPr rtl="1"/>
                      <a:endParaRPr lang="he-IL"/>
                    </a:p>
                  </a:txBody>
                  <a:tcPr/>
                </a:tc>
                <a:tc>
                  <a:txBody>
                    <a:bodyPr/>
                    <a:lstStyle/>
                    <a:p>
                      <a:pPr algn="r" rtl="1" fontAlgn="ctr"/>
                      <a:r>
                        <a:rPr lang="he-IL" sz="1500" u="none" strike="noStrike" dirty="0">
                          <a:effectLst/>
                        </a:rPr>
                        <a:t>תחת אישור שנתי למסגרת ומכסת משרות בכל אחת מרמות הדרגות השונות במשרד/יחידת הסמך, יש להאציל את מלא הסמכות ליחידות הסמך לשינויי תקינה בהיקף שנתי של 10% מסך המשרות בכל רמת התפקידים והדרגות. המלצתי למה שיידרש לאשר </a:t>
                      </a:r>
                      <a:r>
                        <a:rPr lang="he-IL" sz="1500" u="none" strike="noStrike" dirty="0" err="1">
                          <a:effectLst/>
                        </a:rPr>
                        <a:t>בנש"מ</a:t>
                      </a:r>
                      <a:r>
                        <a:rPr lang="he-IL" sz="1500" u="none" strike="noStrike" dirty="0">
                          <a:effectLst/>
                        </a:rPr>
                        <a:t> - א. בעת קיומם של שינויים מבניים של הקמת מסגרות חדשות או ביטולן ברמת אגף / שטח, יש לאשר את השינוי מראש מול </a:t>
                      </a:r>
                      <a:r>
                        <a:rPr lang="he-IL" sz="1500" u="none" strike="noStrike" dirty="0" err="1">
                          <a:effectLst/>
                        </a:rPr>
                        <a:t>נש"מ</a:t>
                      </a:r>
                      <a:r>
                        <a:rPr lang="he-IL" sz="1500" u="none" strike="noStrike" dirty="0">
                          <a:effectLst/>
                        </a:rPr>
                        <a:t> (אישור תכניות עבודה שנתי). לאחר האישור העקרונית, יינתן אישור ספציפי לשינויים בהיקף העולה על 10% מסך המשרות בארגון.   ב. כל צורך בחריגה מסך המשרות המאושרות למשרד/יחידה בכל רמות התפקידים.  ג. במקרים בהם </a:t>
                      </a:r>
                      <a:r>
                        <a:rPr lang="he-IL" sz="1500" u="none" strike="noStrike" dirty="0" err="1">
                          <a:effectLst/>
                        </a:rPr>
                        <a:t>נש"מ</a:t>
                      </a:r>
                      <a:r>
                        <a:rPr lang="he-IL" sz="1500" u="none" strike="noStrike" dirty="0">
                          <a:effectLst/>
                        </a:rPr>
                        <a:t> תקבע הנחיות לכלל השירות הציבורי לשנה ספציפית, כדוגמא - צמצום ב3% במשרות </a:t>
                      </a:r>
                      <a:r>
                        <a:rPr lang="he-IL" sz="1500" u="none" strike="noStrike" dirty="0" err="1">
                          <a:effectLst/>
                        </a:rPr>
                        <a:t>תקורתיות</a:t>
                      </a:r>
                      <a:r>
                        <a:rPr lang="he-IL" sz="1500" u="none" strike="noStrike" dirty="0">
                          <a:effectLst/>
                        </a:rPr>
                        <a:t> בכל משרדי הממשלה - תוצג לאישור </a:t>
                      </a:r>
                      <a:r>
                        <a:rPr lang="he-IL" sz="1500" u="none" strike="noStrike" dirty="0" err="1">
                          <a:effectLst/>
                        </a:rPr>
                        <a:t>נש"מ</a:t>
                      </a:r>
                      <a:r>
                        <a:rPr lang="he-IL" sz="1500" u="none" strike="noStrike" dirty="0">
                          <a:effectLst/>
                        </a:rPr>
                        <a:t> תכנית לצמצום המשרות </a:t>
                      </a:r>
                      <a:r>
                        <a:rPr lang="he-IL" sz="1500" u="none" strike="noStrike" dirty="0" err="1">
                          <a:effectLst/>
                        </a:rPr>
                        <a:t>התקורתיות</a:t>
                      </a:r>
                      <a:r>
                        <a:rPr lang="he-IL" sz="1500" u="none" strike="noStrike" dirty="0">
                          <a:effectLst/>
                        </a:rPr>
                        <a:t> או המרתן למשרות ליבה מקצועיות (ייעול או שיפור תפוקתי)</a:t>
                      </a:r>
                      <a:endParaRPr lang="he-IL" sz="1500" b="0" i="0" u="none" strike="noStrike" dirty="0">
                        <a:solidFill>
                          <a:srgbClr val="000000"/>
                        </a:solidFill>
                        <a:effectLst/>
                        <a:latin typeface="Arial"/>
                      </a:endParaRPr>
                    </a:p>
                  </a:txBody>
                  <a:tcPr marL="3954" marR="3954" marT="3954" marB="0" anchor="ctr"/>
                </a:tc>
              </a:tr>
              <a:tr h="143142">
                <a:tc rowSpan="4">
                  <a:txBody>
                    <a:bodyPr/>
                    <a:lstStyle/>
                    <a:p>
                      <a:pPr algn="ctr" rtl="1" fontAlgn="ctr"/>
                      <a:r>
                        <a:rPr lang="he-IL" sz="1500" b="1" u="none" strike="noStrike" dirty="0">
                          <a:effectLst/>
                        </a:rPr>
                        <a:t>גיוס וקליטת עובדים</a:t>
                      </a:r>
                      <a:endParaRPr lang="he-IL" sz="1500" b="1" i="0" u="none" strike="noStrike" dirty="0">
                        <a:solidFill>
                          <a:srgbClr val="000000"/>
                        </a:solidFill>
                        <a:effectLst/>
                        <a:latin typeface="Arial"/>
                      </a:endParaRPr>
                    </a:p>
                  </a:txBody>
                  <a:tcPr marL="3954" marR="3954" marT="3954" marB="0" anchor="ctr"/>
                </a:tc>
                <a:tc>
                  <a:txBody>
                    <a:bodyPr/>
                    <a:lstStyle/>
                    <a:p>
                      <a:pPr algn="r" rtl="1" fontAlgn="b"/>
                      <a:r>
                        <a:rPr lang="he-IL" sz="1500" u="none" strike="noStrike">
                          <a:effectLst/>
                        </a:rPr>
                        <a:t>המשרד יבצע אישור קליטת העובד במערכת, מניעת תקלות תשלום שכר לעובדים בתחילת דרכם.</a:t>
                      </a:r>
                      <a:endParaRPr lang="he-IL" sz="1500" b="0" i="0" u="none" strike="noStrike">
                        <a:solidFill>
                          <a:srgbClr val="000000"/>
                        </a:solidFill>
                        <a:effectLst/>
                        <a:latin typeface="Arial"/>
                      </a:endParaRPr>
                    </a:p>
                  </a:txBody>
                  <a:tcPr marL="3954" marR="3954" marT="3954" marB="0" anchor="b"/>
                </a:tc>
              </a:tr>
              <a:tr h="143142">
                <a:tc vMerge="1">
                  <a:txBody>
                    <a:bodyPr/>
                    <a:lstStyle/>
                    <a:p>
                      <a:pPr rtl="1"/>
                      <a:endParaRPr lang="he-IL"/>
                    </a:p>
                  </a:txBody>
                  <a:tcPr/>
                </a:tc>
                <a:tc>
                  <a:txBody>
                    <a:bodyPr/>
                    <a:lstStyle/>
                    <a:p>
                      <a:pPr algn="r" rtl="1" fontAlgn="b"/>
                      <a:r>
                        <a:rPr lang="he-IL" sz="1500" u="none" strike="noStrike">
                          <a:effectLst/>
                        </a:rPr>
                        <a:t>כיום קיימת האצלה למשרדים עד רמת 43, צריכה להיות האצלה כולל ועדות איתור, תוך בקרה של הנציבות</a:t>
                      </a:r>
                      <a:endParaRPr lang="he-IL" sz="1500" b="0" i="0" u="none" strike="noStrike">
                        <a:solidFill>
                          <a:srgbClr val="000000"/>
                        </a:solidFill>
                        <a:effectLst/>
                        <a:latin typeface="Arial"/>
                      </a:endParaRPr>
                    </a:p>
                  </a:txBody>
                  <a:tcPr marL="3954" marR="3954" marT="3954" marB="0" anchor="b"/>
                </a:tc>
              </a:tr>
              <a:tr h="79084">
                <a:tc vMerge="1">
                  <a:txBody>
                    <a:bodyPr/>
                    <a:lstStyle/>
                    <a:p>
                      <a:pPr rtl="1"/>
                      <a:endParaRPr lang="he-IL"/>
                    </a:p>
                  </a:txBody>
                  <a:tcPr/>
                </a:tc>
                <a:tc>
                  <a:txBody>
                    <a:bodyPr/>
                    <a:lstStyle/>
                    <a:p>
                      <a:pPr algn="r" rtl="1" fontAlgn="b"/>
                      <a:r>
                        <a:rPr lang="he-IL" sz="1500" u="none" strike="noStrike">
                          <a:effectLst/>
                        </a:rPr>
                        <a:t>מתן סמכות מלאה למשרדים - מיצירת התפקיד ועד איוש המשרה</a:t>
                      </a:r>
                      <a:endParaRPr lang="he-IL" sz="1500" b="0" i="0" u="none" strike="noStrike">
                        <a:solidFill>
                          <a:srgbClr val="000000"/>
                        </a:solidFill>
                        <a:effectLst/>
                        <a:latin typeface="Arial"/>
                      </a:endParaRPr>
                    </a:p>
                  </a:txBody>
                  <a:tcPr marL="3954" marR="3954" marT="3954" marB="0" anchor="b"/>
                </a:tc>
              </a:tr>
              <a:tr h="491110">
                <a:tc vMerge="1">
                  <a:txBody>
                    <a:bodyPr/>
                    <a:lstStyle/>
                    <a:p>
                      <a:pPr rtl="1"/>
                      <a:endParaRPr lang="he-IL"/>
                    </a:p>
                  </a:txBody>
                  <a:tcPr/>
                </a:tc>
                <a:tc>
                  <a:txBody>
                    <a:bodyPr/>
                    <a:lstStyle/>
                    <a:p>
                      <a:pPr algn="r" rtl="1" fontAlgn="ctr"/>
                      <a:r>
                        <a:rPr lang="he-IL" sz="1500" u="none" strike="noStrike" dirty="0">
                          <a:effectLst/>
                        </a:rPr>
                        <a:t>יש לעבור לתפישת ועדות איתור למשרות ליבה בכירות בכל השירות הציבורי (ברמת סמנכ"לים וראשי האגפים), בשילוב תהליך </a:t>
                      </a:r>
                      <a:r>
                        <a:rPr lang="he-IL" sz="1500" u="none" strike="noStrike" dirty="0" err="1">
                          <a:effectLst/>
                        </a:rPr>
                        <a:t>קצובת</a:t>
                      </a:r>
                      <a:r>
                        <a:rPr lang="he-IL" sz="1500" u="none" strike="noStrike" dirty="0">
                          <a:effectLst/>
                        </a:rPr>
                        <a:t> כהונה למשרות אלו. בנוסף, יש להאציל את הסמכות למיון ובחינת התאמה לקליטה לארגון, תחת הנחיות מקצועיות גנריות שייקבעו ע"י </a:t>
                      </a:r>
                      <a:r>
                        <a:rPr lang="he-IL" sz="1500" u="none" strike="noStrike" dirty="0" err="1">
                          <a:effectLst/>
                        </a:rPr>
                        <a:t>נש"מ</a:t>
                      </a:r>
                      <a:r>
                        <a:rPr lang="he-IL" sz="1500" u="none" strike="noStrike" dirty="0">
                          <a:effectLst/>
                        </a:rPr>
                        <a:t> כגון : קביעת חובת קיום מבחני התאמה באחד ממספר מכונים שיאושרו שנתית ע"י </a:t>
                      </a:r>
                      <a:r>
                        <a:rPr lang="he-IL" sz="1500" u="none" strike="noStrike" dirty="0" err="1">
                          <a:effectLst/>
                        </a:rPr>
                        <a:t>נש"מ</a:t>
                      </a:r>
                      <a:r>
                        <a:rPr lang="he-IL" sz="1500" u="none" strike="noStrike" dirty="0">
                          <a:effectLst/>
                        </a:rPr>
                        <a:t> ויבוקרו מקצועית על ידם, נורמות טוהר מידות (היעדר רישום פלילי), נורמות היעדר ניגוד עניינים, נפוטיזם ועוד</a:t>
                      </a:r>
                      <a:endParaRPr lang="he-IL" sz="1500" b="0" i="0" u="none" strike="noStrike" dirty="0">
                        <a:solidFill>
                          <a:srgbClr val="000000"/>
                        </a:solidFill>
                        <a:effectLst/>
                        <a:latin typeface="Arial"/>
                      </a:endParaRPr>
                    </a:p>
                  </a:txBody>
                  <a:tcPr marL="3954" marR="3954" marT="3954" marB="0" anchor="ctr"/>
                </a:tc>
              </a:tr>
            </a:tbl>
          </a:graphicData>
        </a:graphic>
      </p:graphicFrame>
      <p:sp>
        <p:nvSpPr>
          <p:cNvPr id="10" name="TextBox 9"/>
          <p:cNvSpPr txBox="1"/>
          <p:nvPr/>
        </p:nvSpPr>
        <p:spPr>
          <a:xfrm>
            <a:off x="8092504" y="6381328"/>
            <a:ext cx="639919" cy="307777"/>
          </a:xfrm>
          <a:prstGeom prst="rect">
            <a:avLst/>
          </a:prstGeom>
          <a:noFill/>
        </p:spPr>
        <p:txBody>
          <a:bodyPr wrap="none" rtlCol="1">
            <a:spAutoFit/>
          </a:bodyPr>
          <a:lstStyle/>
          <a:p>
            <a:r>
              <a:rPr lang="he-IL" sz="1400" dirty="0" smtClean="0">
                <a:solidFill>
                  <a:schemeClr val="bg1"/>
                </a:solidFill>
              </a:rPr>
              <a:t>בלמ"ס</a:t>
            </a:r>
            <a:endParaRPr lang="he-IL" sz="1400" dirty="0">
              <a:solidFill>
                <a:schemeClr val="bg1"/>
              </a:solidFill>
            </a:endParaRPr>
          </a:p>
        </p:txBody>
      </p:sp>
    </p:spTree>
    <p:extLst>
      <p:ext uri="{BB962C8B-B14F-4D97-AF65-F5344CB8AC3E}">
        <p14:creationId xmlns:p14="http://schemas.microsoft.com/office/powerpoint/2010/main" val="1216585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1780</Words>
  <Application>Microsoft Office PowerPoint</Application>
  <PresentationFormat>‫הצגה על המסך (4:3)</PresentationFormat>
  <Paragraphs>401</Paragraphs>
  <Slides>14</Slides>
  <Notes>0</Notes>
  <HiddenSlides>3</HiddenSlides>
  <MMClips>0</MMClips>
  <ScaleCrop>false</ScaleCrop>
  <HeadingPairs>
    <vt:vector size="4" baseType="variant">
      <vt:variant>
        <vt:lpstr>ערכת נושא</vt:lpstr>
      </vt:variant>
      <vt:variant>
        <vt:i4>1</vt:i4>
      </vt:variant>
      <vt:variant>
        <vt:lpstr>כותרות שקופיות</vt:lpstr>
      </vt:variant>
      <vt:variant>
        <vt:i4>14</vt:i4>
      </vt:variant>
    </vt:vector>
  </HeadingPairs>
  <TitlesOfParts>
    <vt:vector size="15" baseType="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dc:creator>
  <cp:lastModifiedBy>Anat Mufkadi</cp:lastModifiedBy>
  <cp:revision>60</cp:revision>
  <dcterms:created xsi:type="dcterms:W3CDTF">2012-04-28T07:18:35Z</dcterms:created>
  <dcterms:modified xsi:type="dcterms:W3CDTF">2012-04-30T11:59:13Z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-1117315213</vt:i4>
  </property>
  <property fmtid="{D5CDD505-2E9C-101B-9397-08002B2CF9AE}" pid="3" name="_NewReviewCycle">
    <vt:lpwstr/>
  </property>
  <property fmtid="{D5CDD505-2E9C-101B-9397-08002B2CF9AE}" pid="4" name="_EmailSubject">
    <vt:lpwstr>קבוצת ביזור סמכויות מנש"מ ומנגנוני בקרה</vt:lpwstr>
  </property>
  <property fmtid="{D5CDD505-2E9C-101B-9397-08002B2CF9AE}" pid="5" name="_AuthorEmail">
    <vt:lpwstr>AnatM@jdc.org.il</vt:lpwstr>
  </property>
  <property fmtid="{D5CDD505-2E9C-101B-9397-08002B2CF9AE}" pid="6" name="_AuthorEmailDisplayName">
    <vt:lpwstr>Mufkadi Anat</vt:lpwstr>
  </property>
</Properties>
</file>